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65" r:id="rId4"/>
    <p:sldId id="290" r:id="rId5"/>
    <p:sldId id="266" r:id="rId6"/>
    <p:sldId id="271" r:id="rId7"/>
    <p:sldId id="276" r:id="rId8"/>
    <p:sldId id="278" r:id="rId9"/>
    <p:sldId id="277" r:id="rId10"/>
    <p:sldId id="279" r:id="rId11"/>
    <p:sldId id="280" r:id="rId12"/>
    <p:sldId id="275" r:id="rId13"/>
    <p:sldId id="281" r:id="rId14"/>
    <p:sldId id="296" r:id="rId15"/>
    <p:sldId id="297" r:id="rId16"/>
    <p:sldId id="298" r:id="rId17"/>
    <p:sldId id="272" r:id="rId18"/>
    <p:sldId id="292" r:id="rId19"/>
    <p:sldId id="273" r:id="rId20"/>
    <p:sldId id="284" r:id="rId21"/>
    <p:sldId id="267" r:id="rId22"/>
    <p:sldId id="286" r:id="rId23"/>
    <p:sldId id="287" r:id="rId24"/>
    <p:sldId id="285" r:id="rId25"/>
    <p:sldId id="289" r:id="rId26"/>
    <p:sldId id="293" r:id="rId27"/>
    <p:sldId id="299" r:id="rId28"/>
    <p:sldId id="295" r:id="rId2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3A9"/>
    <a:srgbClr val="000000"/>
    <a:srgbClr val="EB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6" autoAdjust="0"/>
    <p:restoredTop sz="94641" autoAdjust="0"/>
  </p:normalViewPr>
  <p:slideViewPr>
    <p:cSldViewPr snapToGrid="0" showGuides="1">
      <p:cViewPr varScale="1">
        <p:scale>
          <a:sx n="100" d="100"/>
          <a:sy n="100" d="100"/>
        </p:scale>
        <p:origin x="702" y="90"/>
      </p:cViewPr>
      <p:guideLst>
        <p:guide orient="horz" pos="595"/>
        <p:guide pos="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F9DA-8CE4-4EC6-A95B-41BA2F1215AB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495E-FD4D-48B6-8C2C-C8A9249930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638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9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37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82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89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82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45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4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41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6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d6ddb8b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d6ddb8b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12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566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110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875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133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20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801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050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48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47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3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6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40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99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d6ddb8b6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d6ddb8b6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2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0A0E94B-1A94-8582-8B6A-CCD6F7A0C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3EE458F-FDF9-D350-4697-21E3E3051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7FDF3E3-313F-F05F-2D93-F2ECEFC7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398C278-BD26-81BF-6D1B-27011289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2770E3-5A32-A013-4641-8B651AB0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220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AEDA4A0-8B4E-8559-8485-C125DA92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F6B7A17E-8F36-9C3F-A231-F57D6E1AF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BA7436D-B504-3B5B-9A4A-9D0F1955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49950BA-B401-EA5A-D4CB-4CE63494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1FE276F-8560-40B6-969D-8E5B4358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670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95039624-9F9D-0EE0-472C-89A505DE7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ECE476BE-55E9-2918-94D9-02B452D48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EA6CC16-69E7-528A-34B0-4F573385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94313DC-E305-C26C-C85A-109BD410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42B218B-9D9A-5DF0-CCA1-448DB165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860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FBE4BD9-5EEF-7ABA-EF08-8C855FAD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FC53442-F4FF-20FC-4DBD-9E7BE11A5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3D0137C-504D-73D8-749C-F7863A4A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17C0524-4BD6-45B3-9E60-49A1F1A8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2BDA2CE-19CC-02CA-D5B4-BFAF5332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26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AB93B25-A351-FD82-EC1B-7ABB67C7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4ED128C-B85A-FC41-BC59-FF204D3A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D439B2E-AA49-C045-BF64-FFB1D859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00CE218-9B39-94D7-F502-637515EF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A2EC183-6830-FDA5-E7A9-EC69B887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731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60AC953-4E46-5F16-FA24-0C48489E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CFB2D4C-71C7-6806-E93C-27C0CD340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38DD175-A91F-F21E-8B79-9266AAC06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69AB7E8-4627-2BC1-7FAB-0743C70D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BC18427-613F-9927-9A28-9F1B64FF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B12F7A3-3EF5-FFDB-C11D-F6ECA549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921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E30F8F0-1D75-0726-E87F-B61551D2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A929C87-524E-F646-3749-BEF9E2545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8CD78881-3FDC-AA20-213A-6BD073659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0E90ED62-9D96-C438-BE9F-31F5600A4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21B09474-3985-E7C1-62A4-5BD334E1D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BCF2F564-51D8-4055-025F-EF878DAB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4F712AC-8C93-2E82-970E-B075239A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60936116-5059-ED70-D9C4-C51D254F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336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BEC2E4D-120A-E5C5-4269-1E3313D8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510C0A2A-A789-FA8C-D319-2FA236F7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3A104D9-71C1-5520-DEAC-503BF3C9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BE1037A-EC4B-C6B4-EF82-D6EC3928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575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87835901-9FD0-EF47-3C75-5CE6F47E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2F1A3E3-9151-2229-64C2-9C2101B4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4CC152C-2CF6-9D11-6FFB-6247AEC0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133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B609D03-160D-D2ED-BBD4-90D86522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14CB9F9-3C77-FA9A-6689-22791A1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FD914B-176B-3D3B-AE14-81C7E1A90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957CFC6C-E2CF-E241-2279-E2C376B1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631904F0-F220-AA38-5F96-42BC8849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D87DC66-B2FC-9A86-0416-6F3D2DF1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3293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B30F8CB-707F-EBB7-AECC-C4A30586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5304041E-4A38-5EB1-829B-70F133671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2F06B2D-06F0-EAE9-BE84-B614BDAE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72CEB4C-491A-47A0-A97C-EC88F7AF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ABF91D1-C8BA-A6A2-6A5A-3E9E9682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B6318D9-6789-04DE-5781-8A8E8001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262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0FD412C-93EB-97B6-FFFB-54D9465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0E461E7-F3AD-0BD5-7C2D-12F8781E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03F22FE-637C-6D38-DC46-02A85A12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E61B-9ADB-4A81-9BBC-8FF7DF8C025F}" type="datetimeFigureOut">
              <a:rPr lang="ca-ES" smtClean="0"/>
              <a:t>7/9/2022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791DDF3-810B-F89E-A6EE-74AEB9F7A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42FF9B7-F2CB-025A-E939-BB475887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497F-B72D-49EA-9B69-709388FB6D6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45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74000"/>
          </a:blip>
          <a:srcRect b="15547"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186700" y="2060134"/>
            <a:ext cx="73872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es" sz="36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L’Agenda Urbana</a:t>
            </a:r>
            <a:endParaRPr sz="36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/>
            <a:r>
              <a:rPr lang="es" sz="36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 Santa Coloma de Gramenet</a:t>
            </a:r>
            <a:endParaRPr sz="36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/>
            <a:r>
              <a:rPr lang="es" sz="36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endParaRPr sz="2400" dirty="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r="477"/>
          <a:stretch/>
        </p:blipFill>
        <p:spPr>
          <a:xfrm>
            <a:off x="2615785" y="4581400"/>
            <a:ext cx="9353564" cy="8320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838433" y="2257317"/>
            <a:ext cx="98400" cy="1514400"/>
          </a:xfrm>
          <a:prstGeom prst="rect">
            <a:avLst/>
          </a:prstGeom>
          <a:solidFill>
            <a:srgbClr val="60E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59;p13"/>
          <p:cNvSpPr txBox="1"/>
          <p:nvPr/>
        </p:nvSpPr>
        <p:spPr>
          <a:xfrm>
            <a:off x="529533" y="5268134"/>
            <a:ext cx="1863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s" sz="2000" dirty="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Dijous, </a:t>
            </a:r>
            <a:endParaRPr sz="2000" dirty="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r>
              <a:rPr lang="es" sz="2000" dirty="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1/09/2022</a:t>
            </a:r>
            <a:endParaRPr sz="2000"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tge 3">
            <a:extLst>
              <a:ext uri="{FF2B5EF4-FFF2-40B4-BE49-F238E27FC236}">
                <a16:creationId xmlns:a16="http://schemas.microsoft.com/office/drawing/2014/main" id="{AC509F5C-640C-1E82-A9EB-DCF4FF856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758997"/>
            <a:ext cx="9066902" cy="58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tge 3">
            <a:extLst>
              <a:ext uri="{FF2B5EF4-FFF2-40B4-BE49-F238E27FC236}">
                <a16:creationId xmlns:a16="http://schemas.microsoft.com/office/drawing/2014/main" id="{0D3D6D73-1312-AD80-B200-0CDA0FFAA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750562"/>
            <a:ext cx="9086849" cy="50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24358" y="1371690"/>
            <a:ext cx="409054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3.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diagnosi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90F27813-46C0-11A5-799F-E5602A9EC023}"/>
              </a:ext>
            </a:extLst>
          </p:cNvPr>
          <p:cNvSpPr txBox="1">
            <a:spLocks/>
          </p:cNvSpPr>
          <p:nvPr/>
        </p:nvSpPr>
        <p:spPr>
          <a:xfrm>
            <a:off x="424358" y="1732364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Reptes i feina pendent 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27FF6379-4CF0-E457-FA2F-45E5E217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551" y="599089"/>
            <a:ext cx="4315919" cy="58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24358" y="1371690"/>
            <a:ext cx="693846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3.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conclusions de la diagnosi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B3B88E27-BCBB-CEF4-12EE-EF2B8D16456B}"/>
              </a:ext>
            </a:extLst>
          </p:cNvPr>
          <p:cNvSpPr/>
          <p:nvPr/>
        </p:nvSpPr>
        <p:spPr>
          <a:xfrm>
            <a:off x="535489" y="1979585"/>
            <a:ext cx="3658680" cy="1385280"/>
          </a:xfrm>
          <a:prstGeom prst="rect">
            <a:avLst/>
          </a:prstGeom>
          <a:noFill/>
        </p:spPr>
        <p:txBody>
          <a:bodyPr lIns="91440" tIns="45720" rIns="91440" bIns="45720" anchor="ctr"/>
          <a:lstStyle/>
          <a:p>
            <a:pPr marL="143510">
              <a:spcBef>
                <a:spcPts val="600"/>
              </a:spcBef>
            </a:pP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próxima</a:t>
            </a: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sostenible</a:t>
            </a:r>
            <a:endParaRPr lang="en-US" sz="1200" b="1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resiliente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saludable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inclusiva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justa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innovadora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atractiva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78A855D9-3B66-A52F-296C-4596A076BB29}"/>
              </a:ext>
            </a:extLst>
          </p:cNvPr>
          <p:cNvSpPr/>
          <p:nvPr/>
        </p:nvSpPr>
        <p:spPr>
          <a:xfrm>
            <a:off x="5235049" y="2425372"/>
            <a:ext cx="6400440" cy="37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</a:t>
            </a:r>
            <a:r>
              <a:rPr lang="en-US" sz="1400" b="1" strike="noStrike" spc="-1" dirty="0" err="1">
                <a:latin typeface="Inter"/>
              </a:rPr>
              <a:t>Morfología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urbana</a:t>
            </a:r>
            <a:r>
              <a:rPr lang="en-US" sz="1400" b="1" strike="noStrike" spc="-1" dirty="0">
                <a:latin typeface="Inter"/>
              </a:rPr>
              <a:t> compacta</a:t>
            </a:r>
            <a:r>
              <a:rPr lang="en-US" sz="1400" b="0" strike="noStrike" spc="-1" dirty="0">
                <a:latin typeface="Inter"/>
              </a:rPr>
              <a:t> que </a:t>
            </a:r>
            <a:r>
              <a:rPr lang="en-US" sz="1400" b="0" strike="noStrike" spc="-1" dirty="0" err="1">
                <a:latin typeface="Inter"/>
              </a:rPr>
              <a:t>facilita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0" strike="noStrike" spc="-1" dirty="0" err="1">
                <a:latin typeface="Inter"/>
              </a:rPr>
              <a:t>modelo</a:t>
            </a:r>
            <a:r>
              <a:rPr lang="en-US" sz="1400" b="0" strike="noStrike" spc="-1" dirty="0">
                <a:latin typeface="Inter"/>
              </a:rPr>
              <a:t> de ciudad </a:t>
            </a:r>
            <a:r>
              <a:rPr lang="en-US" sz="1400" b="0" strike="noStrike" spc="-1" dirty="0" err="1">
                <a:latin typeface="Inter"/>
              </a:rPr>
              <a:t>próximo</a:t>
            </a:r>
            <a:r>
              <a:rPr lang="en-US" sz="1400" b="0" strike="noStrike" spc="-1" dirty="0">
                <a:latin typeface="Inter"/>
              </a:rPr>
              <a:t> que </a:t>
            </a:r>
            <a:r>
              <a:rPr lang="en-US" sz="1400" b="0" strike="noStrike" spc="-1" dirty="0" err="1">
                <a:latin typeface="Inter"/>
              </a:rPr>
              <a:t>promueve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0" strike="noStrike" spc="-1" dirty="0" err="1">
                <a:latin typeface="Inter"/>
              </a:rPr>
              <a:t>caminabilidad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otros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modos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movilidad</a:t>
            </a:r>
            <a:r>
              <a:rPr lang="en-US" sz="1400" b="0" strike="noStrike" spc="-1" dirty="0">
                <a:latin typeface="Inter"/>
              </a:rPr>
              <a:t> sin </a:t>
            </a:r>
            <a:r>
              <a:rPr lang="en-US" sz="1400" b="0" strike="noStrike" spc="-1" dirty="0" err="1">
                <a:latin typeface="Inter"/>
              </a:rPr>
              <a:t>emisiones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Se </a:t>
            </a:r>
            <a:r>
              <a:rPr lang="en-US" sz="1400" b="0" strike="noStrike" spc="-1" dirty="0" err="1">
                <a:latin typeface="Inter"/>
              </a:rPr>
              <a:t>detectan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déficits</a:t>
            </a:r>
            <a:r>
              <a:rPr lang="en-US" sz="1400" b="1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espacio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público</a:t>
            </a:r>
            <a:r>
              <a:rPr lang="en-US" sz="1400" b="0" strike="noStrike" spc="-1" dirty="0">
                <a:latin typeface="Inter"/>
              </a:rPr>
              <a:t>, </a:t>
            </a:r>
            <a:r>
              <a:rPr lang="en-US" sz="1400" b="0" strike="noStrike" spc="-1" dirty="0" err="1">
                <a:latin typeface="Inter"/>
              </a:rPr>
              <a:t>derivados</a:t>
            </a:r>
            <a:r>
              <a:rPr lang="en-US" sz="1400" b="0" strike="noStrike" spc="-1" dirty="0">
                <a:latin typeface="Inter"/>
              </a:rPr>
              <a:t> de la </a:t>
            </a:r>
            <a:r>
              <a:rPr lang="en-US" sz="1400" b="0" strike="noStrike" spc="-1" dirty="0" err="1">
                <a:latin typeface="Inter"/>
              </a:rPr>
              <a:t>excesiva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densidad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algunos</a:t>
            </a:r>
            <a:r>
              <a:rPr lang="en-US" sz="1400" b="0" strike="noStrike" spc="-1" dirty="0">
                <a:latin typeface="Inter"/>
              </a:rPr>
              <a:t> puntos. </a:t>
            </a:r>
            <a:r>
              <a:rPr lang="en-US" sz="1400" b="0" strike="noStrike" spc="-1" dirty="0" err="1">
                <a:latin typeface="Inter"/>
              </a:rPr>
              <a:t>Proyectos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plan del “</a:t>
            </a:r>
            <a:r>
              <a:rPr lang="en-US" sz="1400" b="0" strike="noStrike" spc="-1" dirty="0" err="1">
                <a:latin typeface="Inter"/>
              </a:rPr>
              <a:t>Peine</a:t>
            </a:r>
            <a:r>
              <a:rPr lang="en-US" sz="1400" b="0" strike="noStrike" spc="-1" dirty="0">
                <a:latin typeface="Inter"/>
              </a:rPr>
              <a:t> Verde” </a:t>
            </a:r>
            <a:r>
              <a:rPr lang="en-US" sz="1400" b="0" strike="noStrike" spc="-1" dirty="0" err="1">
                <a:latin typeface="Inter"/>
              </a:rPr>
              <a:t>suponen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oportunidad</a:t>
            </a:r>
            <a:r>
              <a:rPr lang="en-US" sz="1400" b="0" strike="noStrike" spc="-1" dirty="0">
                <a:latin typeface="Inter"/>
              </a:rPr>
              <a:t> para </a:t>
            </a:r>
            <a:r>
              <a:rPr lang="en-US" sz="1400" b="0" strike="noStrike" spc="-1" dirty="0" err="1">
                <a:latin typeface="Inter"/>
              </a:rPr>
              <a:t>mejorar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0" strike="noStrike" spc="-1" dirty="0" err="1">
                <a:latin typeface="Inter"/>
              </a:rPr>
              <a:t>conectivada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ecológica</a:t>
            </a:r>
            <a:r>
              <a:rPr lang="en-US" sz="1400" b="0" strike="noStrike" spc="-1" dirty="0">
                <a:latin typeface="Inter"/>
              </a:rPr>
              <a:t> y la </a:t>
            </a:r>
            <a:r>
              <a:rPr lang="en-US" sz="1400" b="0" strike="noStrike" spc="-1" dirty="0" err="1">
                <a:latin typeface="Inter"/>
              </a:rPr>
              <a:t>biodiversidad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vinculando</a:t>
            </a:r>
            <a:r>
              <a:rPr lang="en-US" sz="1400" b="0" strike="noStrike" spc="-1" dirty="0">
                <a:latin typeface="Inter"/>
              </a:rPr>
              <a:t> los </a:t>
            </a:r>
            <a:r>
              <a:rPr lang="en-US" sz="1400" b="0" strike="noStrike" spc="-1" dirty="0" err="1">
                <a:latin typeface="Inter"/>
              </a:rPr>
              <a:t>espacios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verdes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públicos</a:t>
            </a:r>
            <a:r>
              <a:rPr lang="en-US" sz="1400" b="0" strike="noStrike" spc="-1" dirty="0">
                <a:latin typeface="Inter"/>
              </a:rPr>
              <a:t> del interior de la ciudad.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La </a:t>
            </a:r>
            <a:r>
              <a:rPr lang="en-US" sz="1400" b="1" strike="noStrike" spc="-1" dirty="0" err="1">
                <a:latin typeface="Inter"/>
              </a:rPr>
              <a:t>regeneración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urbana</a:t>
            </a:r>
            <a:r>
              <a:rPr lang="en-US" sz="1400" b="0" strike="noStrike" spc="-1" dirty="0">
                <a:latin typeface="Inter"/>
              </a:rPr>
              <a:t> se </a:t>
            </a:r>
            <a:r>
              <a:rPr lang="en-US" sz="1400" b="0" strike="noStrike" spc="-1" dirty="0" err="1">
                <a:latin typeface="Inter"/>
              </a:rPr>
              <a:t>muestra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reto</a:t>
            </a:r>
            <a:r>
              <a:rPr lang="en-US" sz="1400" b="0" strike="noStrike" spc="-1" dirty="0">
                <a:latin typeface="Inter"/>
              </a:rPr>
              <a:t> clave para la ciudad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0" strike="noStrike" spc="-1" dirty="0" err="1">
                <a:latin typeface="Inter"/>
              </a:rPr>
              <a:t>contexto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alta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vulnerabilidad</a:t>
            </a:r>
            <a:r>
              <a:rPr lang="en-US" sz="1400" b="0" strike="noStrike" spc="-1" dirty="0">
                <a:latin typeface="Inter"/>
              </a:rPr>
              <a:t> de la población y del </a:t>
            </a:r>
            <a:r>
              <a:rPr lang="en-US" sz="1400" b="0" strike="noStrike" spc="-1" dirty="0" err="1">
                <a:latin typeface="Inter"/>
              </a:rPr>
              <a:t>tejido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construido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53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24358" y="1371690"/>
            <a:ext cx="693846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3.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conclusions de la diagnosi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B3B88E27-BCBB-CEF4-12EE-EF2B8D16456B}"/>
              </a:ext>
            </a:extLst>
          </p:cNvPr>
          <p:cNvSpPr/>
          <p:nvPr/>
        </p:nvSpPr>
        <p:spPr>
          <a:xfrm>
            <a:off x="535489" y="1979585"/>
            <a:ext cx="3658680" cy="1385280"/>
          </a:xfrm>
          <a:prstGeom prst="rect">
            <a:avLst/>
          </a:prstGeom>
          <a:noFill/>
        </p:spPr>
        <p:txBody>
          <a:bodyPr lIns="91440" tIns="45720" rIns="91440" bIns="45720" anchor="ctr"/>
          <a:lstStyle/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próxima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sostenible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resiliente</a:t>
            </a: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saludable</a:t>
            </a:r>
            <a:endParaRPr lang="en-US" sz="1200" b="1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inclusiva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justa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innovadora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atractiva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</p:txBody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DA668527-5F6C-FF7B-314D-A41191D15299}"/>
              </a:ext>
            </a:extLst>
          </p:cNvPr>
          <p:cNvSpPr/>
          <p:nvPr/>
        </p:nvSpPr>
        <p:spPr>
          <a:xfrm>
            <a:off x="5235049" y="2389322"/>
            <a:ext cx="6400440" cy="3922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La </a:t>
            </a:r>
            <a:r>
              <a:rPr lang="en-US" sz="1400" b="0" strike="noStrike" spc="-1" dirty="0" err="1">
                <a:latin typeface="Inter"/>
              </a:rPr>
              <a:t>alta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movilidad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laboral</a:t>
            </a:r>
            <a:r>
              <a:rPr lang="en-US" sz="1400" b="0" strike="noStrike" spc="-1" dirty="0">
                <a:latin typeface="Inter"/>
              </a:rPr>
              <a:t> y la </a:t>
            </a:r>
            <a:r>
              <a:rPr lang="en-US" sz="1400" b="0" strike="noStrike" spc="-1" dirty="0" err="1">
                <a:latin typeface="Inter"/>
              </a:rPr>
              <a:t>alta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densidad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edificada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habitada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suponen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0" strike="noStrike" spc="-1" dirty="0" err="1">
                <a:latin typeface="Inter"/>
              </a:rPr>
              <a:t>freno</a:t>
            </a:r>
            <a:r>
              <a:rPr lang="en-US" sz="1400" b="0" strike="noStrike" spc="-1" dirty="0">
                <a:latin typeface="Inter"/>
              </a:rPr>
              <a:t> a la </a:t>
            </a:r>
            <a:r>
              <a:rPr lang="en-US" sz="1400" b="1" strike="noStrike" spc="-1" dirty="0" err="1">
                <a:latin typeface="Inter"/>
              </a:rPr>
              <a:t>lógica</a:t>
            </a:r>
            <a:r>
              <a:rPr lang="en-US" sz="1400" b="1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decrecimiento</a:t>
            </a:r>
            <a:r>
              <a:rPr lang="en-US" sz="1400" b="0" strike="noStrike" spc="-1" dirty="0">
                <a:latin typeface="Inter"/>
              </a:rPr>
              <a:t> para la </a:t>
            </a:r>
            <a:r>
              <a:rPr lang="en-US" sz="1400" b="0" strike="noStrike" spc="-1" dirty="0" err="1">
                <a:latin typeface="Inter"/>
              </a:rPr>
              <a:t>descarbonización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Santa Coloma </a:t>
            </a:r>
            <a:r>
              <a:rPr lang="en-US" sz="1400" b="0" strike="noStrike" spc="-1" dirty="0" err="1">
                <a:latin typeface="Inter"/>
              </a:rPr>
              <a:t>tiene</a:t>
            </a:r>
            <a:r>
              <a:rPr lang="en-US" sz="1400" b="0" strike="noStrike" spc="-1" dirty="0">
                <a:latin typeface="Inter"/>
              </a:rPr>
              <a:t> un alto </a:t>
            </a:r>
            <a:r>
              <a:rPr lang="en-US" sz="1400" b="1" strike="noStrike" spc="-1" dirty="0" err="1">
                <a:latin typeface="Inter"/>
              </a:rPr>
              <a:t>potencial</a:t>
            </a:r>
            <a:r>
              <a:rPr lang="en-US" sz="1400" b="1" strike="noStrike" spc="-1" dirty="0">
                <a:latin typeface="Inter"/>
              </a:rPr>
              <a:t> para la </a:t>
            </a:r>
            <a:r>
              <a:rPr lang="en-US" sz="1400" b="1" strike="noStrike" spc="-1" dirty="0" err="1">
                <a:latin typeface="Inter"/>
              </a:rPr>
              <a:t>autogeneración</a:t>
            </a:r>
            <a:r>
              <a:rPr lang="en-US" sz="1400" b="1" strike="noStrike" spc="-1" dirty="0">
                <a:latin typeface="Inter"/>
              </a:rPr>
              <a:t> y </a:t>
            </a:r>
            <a:r>
              <a:rPr lang="en-US" sz="1400" b="1" strike="noStrike" spc="-1" dirty="0" err="1">
                <a:latin typeface="Inter"/>
              </a:rPr>
              <a:t>autoconsumo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aún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por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explotar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Se </a:t>
            </a:r>
            <a:r>
              <a:rPr lang="en-US" sz="1400" b="0" strike="noStrike" spc="-1" dirty="0" err="1">
                <a:latin typeface="Inter"/>
              </a:rPr>
              <a:t>detectan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oportunidades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mejora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1" strike="noStrike" spc="-1" dirty="0" err="1">
                <a:latin typeface="Inter"/>
              </a:rPr>
              <a:t>gestión</a:t>
            </a:r>
            <a:r>
              <a:rPr lang="en-US" sz="1400" b="1" strike="noStrike" spc="-1" dirty="0">
                <a:latin typeface="Inter"/>
              </a:rPr>
              <a:t> del </a:t>
            </a:r>
            <a:r>
              <a:rPr lang="en-US" sz="1400" b="1" strike="noStrike" spc="-1" dirty="0" err="1">
                <a:latin typeface="Inter"/>
              </a:rPr>
              <a:t>agua</a:t>
            </a:r>
            <a:r>
              <a:rPr lang="en-US" sz="1400" b="1" strike="noStrike" spc="-1" dirty="0">
                <a:latin typeface="Inter"/>
              </a:rPr>
              <a:t> y los </a:t>
            </a:r>
            <a:r>
              <a:rPr lang="en-US" sz="1400" b="1" strike="noStrike" spc="-1" dirty="0" err="1">
                <a:latin typeface="Inter"/>
              </a:rPr>
              <a:t>residuos</a:t>
            </a:r>
            <a:r>
              <a:rPr lang="en-US" sz="1400" b="0" strike="noStrike" spc="-1" dirty="0">
                <a:latin typeface="Inter"/>
              </a:rPr>
              <a:t> de la ciudad (</a:t>
            </a:r>
            <a:r>
              <a:rPr lang="en-US" sz="1400" b="0" strike="noStrike" spc="-1" dirty="0" err="1">
                <a:latin typeface="Inter"/>
              </a:rPr>
              <a:t>algunas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ya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iniciadas</a:t>
            </a:r>
            <a:r>
              <a:rPr lang="en-US" sz="1400" b="0" strike="noStrike" spc="-1" dirty="0">
                <a:latin typeface="Inter"/>
              </a:rPr>
              <a:t> con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Plan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Uno de los </a:t>
            </a:r>
            <a:r>
              <a:rPr lang="en-US" sz="1400" b="0" strike="noStrike" spc="-1" dirty="0" err="1">
                <a:latin typeface="Inter"/>
              </a:rPr>
              <a:t>retos</a:t>
            </a:r>
            <a:r>
              <a:rPr lang="en-US" sz="1400" b="0" strike="noStrike" spc="-1" dirty="0">
                <a:latin typeface="Inter"/>
              </a:rPr>
              <a:t> de Santa Coloma es la </a:t>
            </a:r>
            <a:r>
              <a:rPr lang="en-US" sz="1400" b="0" strike="noStrike" spc="-1" dirty="0" err="1">
                <a:latin typeface="Inter"/>
              </a:rPr>
              <a:t>adopción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medidas</a:t>
            </a:r>
            <a:r>
              <a:rPr lang="en-US" sz="1400" b="1" strike="noStrike" spc="-1" dirty="0">
                <a:latin typeface="Inter"/>
              </a:rPr>
              <a:t> para la </a:t>
            </a:r>
            <a:r>
              <a:rPr lang="en-US" sz="1400" b="1" strike="noStrike" spc="-1" dirty="0" err="1">
                <a:latin typeface="Inter"/>
              </a:rPr>
              <a:t>adaptación</a:t>
            </a:r>
            <a:r>
              <a:rPr lang="en-US" sz="1400" b="1" strike="noStrike" spc="-1" dirty="0">
                <a:latin typeface="Inter"/>
              </a:rPr>
              <a:t> y </a:t>
            </a:r>
            <a:r>
              <a:rPr lang="en-US" sz="1400" b="1" strike="noStrike" spc="-1" dirty="0" err="1">
                <a:latin typeface="Inter"/>
              </a:rPr>
              <a:t>mitigación</a:t>
            </a:r>
            <a:r>
              <a:rPr lang="en-US" sz="1400" b="1" strike="noStrike" spc="-1" dirty="0">
                <a:latin typeface="Inter"/>
              </a:rPr>
              <a:t> de los </a:t>
            </a:r>
            <a:r>
              <a:rPr lang="en-US" sz="1400" b="1" strike="noStrike" spc="-1" dirty="0" err="1">
                <a:latin typeface="Inter"/>
              </a:rPr>
              <a:t>efectos</a:t>
            </a:r>
            <a:r>
              <a:rPr lang="en-US" sz="1400" b="1" strike="noStrike" spc="-1" dirty="0">
                <a:latin typeface="Inter"/>
              </a:rPr>
              <a:t> del </a:t>
            </a:r>
            <a:r>
              <a:rPr lang="en-US" sz="1400" b="1" strike="noStrike" spc="-1" dirty="0" err="1">
                <a:latin typeface="Inter"/>
              </a:rPr>
              <a:t>cambio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climático</a:t>
            </a:r>
            <a:r>
              <a:rPr lang="en-US" sz="1400" b="1" strike="noStrike" spc="-1" dirty="0">
                <a:latin typeface="Inter"/>
              </a:rPr>
              <a:t>,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garantizando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siempre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0" strike="noStrike" spc="-1" dirty="0" err="1">
                <a:latin typeface="Inter"/>
              </a:rPr>
              <a:t>equidad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los </a:t>
            </a:r>
            <a:r>
              <a:rPr lang="en-US" sz="1400" b="0" strike="noStrike" spc="-1" dirty="0" err="1">
                <a:latin typeface="Inter"/>
              </a:rPr>
              <a:t>impactos</a:t>
            </a:r>
            <a:r>
              <a:rPr lang="en-US" sz="1400" b="0" strike="noStrike" spc="-1" dirty="0">
                <a:latin typeface="Inter"/>
              </a:rPr>
              <a:t>.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</a:t>
            </a:r>
            <a:r>
              <a:rPr lang="en-US" sz="1400" b="0" strike="noStrike" spc="-1" dirty="0" err="1">
                <a:latin typeface="Inter"/>
              </a:rPr>
              <a:t>Pese</a:t>
            </a:r>
            <a:r>
              <a:rPr lang="en-US" sz="1400" b="0" strike="noStrike" spc="-1" dirty="0">
                <a:latin typeface="Inter"/>
              </a:rPr>
              <a:t> a la </a:t>
            </a:r>
            <a:r>
              <a:rPr lang="en-US" sz="1400" b="0" strike="noStrike" spc="-1" dirty="0" err="1">
                <a:latin typeface="Inter"/>
              </a:rPr>
              <a:t>existencia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medidas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específicas</a:t>
            </a:r>
            <a:r>
              <a:rPr lang="en-US" sz="1400" b="0" strike="noStrike" spc="-1" dirty="0">
                <a:latin typeface="Inter"/>
              </a:rPr>
              <a:t> (PAMQA), la </a:t>
            </a:r>
            <a:r>
              <a:rPr lang="en-US" sz="1400" b="1" strike="noStrike" spc="-1" dirty="0" err="1">
                <a:latin typeface="Inter"/>
              </a:rPr>
              <a:t>contaminación</a:t>
            </a:r>
            <a:r>
              <a:rPr lang="en-US" sz="1400" b="1" strike="noStrike" spc="-1" dirty="0">
                <a:latin typeface="Inter"/>
              </a:rPr>
              <a:t> del </a:t>
            </a:r>
            <a:r>
              <a:rPr lang="en-US" sz="1400" b="1" strike="noStrike" spc="-1" dirty="0" err="1">
                <a:latin typeface="Inter"/>
              </a:rPr>
              <a:t>aire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0" strike="noStrike" spc="-1" dirty="0">
                <a:latin typeface="Inter"/>
              </a:rPr>
              <a:t>es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cuestión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estratégica</a:t>
            </a:r>
            <a:r>
              <a:rPr lang="en-US" sz="1400" b="0" strike="noStrike" spc="-1" dirty="0">
                <a:latin typeface="Inter"/>
              </a:rPr>
              <a:t> que se vincula a </a:t>
            </a:r>
            <a:r>
              <a:rPr lang="en-US" sz="1400" b="0" strike="noStrike" spc="-1" dirty="0" err="1">
                <a:latin typeface="Inter"/>
              </a:rPr>
              <a:t>otros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problemas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salud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pública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son la </a:t>
            </a:r>
            <a:r>
              <a:rPr lang="en-US" sz="1400" b="0" strike="noStrike" spc="-1" dirty="0" err="1">
                <a:latin typeface="Inter"/>
              </a:rPr>
              <a:t>exposición</a:t>
            </a:r>
            <a:r>
              <a:rPr lang="en-US" sz="1400" b="0" strike="noStrike" spc="-1" dirty="0">
                <a:latin typeface="Inter"/>
              </a:rPr>
              <a:t> al </a:t>
            </a:r>
            <a:r>
              <a:rPr lang="en-US" sz="1400" b="0" strike="noStrike" spc="-1" dirty="0" err="1">
                <a:latin typeface="Inter"/>
              </a:rPr>
              <a:t>ruido</a:t>
            </a:r>
            <a:r>
              <a:rPr lang="en-US" sz="1400" b="0" strike="noStrike" spc="-1" dirty="0">
                <a:latin typeface="Inter"/>
              </a:rPr>
              <a:t> o la </a:t>
            </a:r>
            <a:r>
              <a:rPr lang="en-US" sz="1400" b="0" strike="noStrike" spc="-1" dirty="0" err="1">
                <a:latin typeface="Inter"/>
              </a:rPr>
              <a:t>obesidad</a:t>
            </a:r>
            <a:r>
              <a:rPr lang="en-US" sz="1400" b="0" strike="noStrike" spc="-1" dirty="0">
                <a:latin typeface="Inter"/>
              </a:rPr>
              <a:t> (con </a:t>
            </a:r>
            <a:r>
              <a:rPr lang="en-US" sz="1400" b="0" strike="noStrike" spc="-1" dirty="0" err="1">
                <a:latin typeface="Inter"/>
              </a:rPr>
              <a:t>índices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elevados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sobrepeso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la población </a:t>
            </a:r>
            <a:r>
              <a:rPr lang="en-US" sz="1400" b="0" strike="noStrike" spc="-1" dirty="0" err="1">
                <a:latin typeface="Inter"/>
              </a:rPr>
              <a:t>infantil</a:t>
            </a:r>
            <a:r>
              <a:rPr lang="en-US" sz="1400" b="0" strike="noStrike" spc="-1" dirty="0">
                <a:latin typeface="Inter"/>
              </a:rPr>
              <a:t>).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63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24358" y="1371690"/>
            <a:ext cx="693846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3.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conclusions de la diagnosi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B3B88E27-BCBB-CEF4-12EE-EF2B8D16456B}"/>
              </a:ext>
            </a:extLst>
          </p:cNvPr>
          <p:cNvSpPr/>
          <p:nvPr/>
        </p:nvSpPr>
        <p:spPr>
          <a:xfrm>
            <a:off x="535489" y="1979585"/>
            <a:ext cx="3658680" cy="1385280"/>
          </a:xfrm>
          <a:prstGeom prst="rect">
            <a:avLst/>
          </a:prstGeom>
          <a:noFill/>
        </p:spPr>
        <p:txBody>
          <a:bodyPr lIns="91440" tIns="45720" rIns="91440" bIns="45720" anchor="ctr"/>
          <a:lstStyle/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próxima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sostenible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resiliente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saludable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inclusiva</a:t>
            </a: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justa</a:t>
            </a:r>
            <a:endParaRPr lang="en-US" sz="1200" b="1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innovadora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atractiva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DAF0D1D3-3348-A0FC-805C-BEB4EED2B1DB}"/>
              </a:ext>
            </a:extLst>
          </p:cNvPr>
          <p:cNvSpPr/>
          <p:nvPr/>
        </p:nvSpPr>
        <p:spPr>
          <a:xfrm>
            <a:off x="5227496" y="2091770"/>
            <a:ext cx="6400440" cy="4546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Santa Coloma es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1" strike="noStrike" spc="-1" dirty="0">
                <a:latin typeface="Inter"/>
              </a:rPr>
              <a:t>ciudad </a:t>
            </a:r>
            <a:r>
              <a:rPr lang="en-US" sz="1400" b="1" strike="noStrike" spc="-1" dirty="0" err="1">
                <a:latin typeface="Inter"/>
              </a:rPr>
              <a:t>muy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diversa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desde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punto de vista intercultural.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La ciudad </a:t>
            </a:r>
            <a:r>
              <a:rPr lang="en-US" sz="1400" b="0" strike="noStrike" spc="-1" dirty="0" err="1">
                <a:latin typeface="Inter"/>
              </a:rPr>
              <a:t>presenta</a:t>
            </a:r>
            <a:r>
              <a:rPr lang="en-US" sz="1400" b="0" strike="noStrike" spc="-1" dirty="0">
                <a:latin typeface="Inter"/>
              </a:rPr>
              <a:t> graves </a:t>
            </a:r>
            <a:r>
              <a:rPr lang="en-US" sz="1400" b="1" strike="noStrike" spc="-1" dirty="0" err="1">
                <a:latin typeface="Inter"/>
              </a:rPr>
              <a:t>desigualdades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estructurales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ya</a:t>
            </a:r>
            <a:r>
              <a:rPr lang="en-US" sz="1400" b="0" strike="noStrike" spc="-1" dirty="0">
                <a:latin typeface="Inter"/>
              </a:rPr>
              <a:t> que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Inter"/>
              </a:rPr>
              <a:t>parte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importante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su</a:t>
            </a:r>
            <a:r>
              <a:rPr lang="en-US" sz="1400" b="0" strike="noStrike" spc="-1" dirty="0">
                <a:latin typeface="Inter"/>
              </a:rPr>
              <a:t> población </a:t>
            </a:r>
            <a:r>
              <a:rPr lang="en-US" sz="1400" b="0" strike="noStrike" spc="-1" dirty="0" err="1">
                <a:latin typeface="Inter"/>
              </a:rPr>
              <a:t>presenta</a:t>
            </a:r>
            <a:r>
              <a:rPr lang="en-US" sz="1400" b="0" strike="noStrike" spc="-1" dirty="0">
                <a:latin typeface="Inter"/>
              </a:rPr>
              <a:t> altos </a:t>
            </a:r>
            <a:r>
              <a:rPr lang="en-US" sz="1400" b="0" strike="noStrike" spc="-1" dirty="0" err="1">
                <a:latin typeface="Inter"/>
              </a:rPr>
              <a:t>grado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vulnerabilidad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ya</a:t>
            </a:r>
            <a:r>
              <a:rPr lang="en-US" sz="1400" b="0" strike="noStrike" spc="-1" dirty="0">
                <a:latin typeface="Inter"/>
              </a:rPr>
              <a:t> sea </a:t>
            </a:r>
            <a:r>
              <a:rPr lang="en-US" sz="1400" b="0" strike="noStrike" spc="-1" dirty="0" err="1">
                <a:latin typeface="Inter"/>
              </a:rPr>
              <a:t>por</a:t>
            </a:r>
            <a:r>
              <a:rPr lang="en-US" sz="1400" b="0" strike="noStrike" spc="-1" dirty="0">
                <a:latin typeface="Inter"/>
              </a:rPr>
              <a:t> un bajo </a:t>
            </a:r>
            <a:r>
              <a:rPr lang="en-US" sz="1400" b="0" strike="noStrike" spc="-1" dirty="0" err="1">
                <a:latin typeface="Inter"/>
              </a:rPr>
              <a:t>nivel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renta</a:t>
            </a:r>
            <a:r>
              <a:rPr lang="en-US" sz="1400" b="0" strike="noStrike" spc="-1" dirty="0">
                <a:latin typeface="Inter"/>
              </a:rPr>
              <a:t> o un </a:t>
            </a:r>
            <a:r>
              <a:rPr lang="en-US" sz="1400" b="0" strike="noStrike" spc="-1" dirty="0" err="1">
                <a:latin typeface="Inter"/>
              </a:rPr>
              <a:t>déficit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0" strike="noStrike" spc="-1" dirty="0" err="1">
                <a:latin typeface="Inter"/>
              </a:rPr>
              <a:t>formación</a:t>
            </a:r>
            <a:r>
              <a:rPr lang="en-US" sz="1400" b="0" strike="noStrike" spc="-1" dirty="0">
                <a:latin typeface="Inter"/>
              </a:rPr>
              <a:t> que se traduce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los </a:t>
            </a:r>
            <a:r>
              <a:rPr lang="en-US" sz="1400" b="0" strike="noStrike" spc="-1" dirty="0" err="1">
                <a:latin typeface="Inter"/>
              </a:rPr>
              <a:t>índices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pobreza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paro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Para </a:t>
            </a:r>
            <a:r>
              <a:rPr lang="en-US" sz="1400" b="0" strike="noStrike" spc="-1" dirty="0" err="1">
                <a:latin typeface="Inter"/>
              </a:rPr>
              <a:t>conseguir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reducción</a:t>
            </a:r>
            <a:r>
              <a:rPr lang="en-US" sz="1400" b="0" strike="noStrike" spc="-1" dirty="0">
                <a:latin typeface="Inter"/>
              </a:rPr>
              <a:t> de la </a:t>
            </a:r>
            <a:r>
              <a:rPr lang="en-US" sz="1400" b="0" strike="noStrike" spc="-1" dirty="0" err="1">
                <a:latin typeface="Inter"/>
              </a:rPr>
              <a:t>desigualdad</a:t>
            </a:r>
            <a:r>
              <a:rPr lang="en-US" sz="1400" b="0" strike="noStrike" spc="-1" dirty="0">
                <a:latin typeface="Inter"/>
              </a:rPr>
              <a:t>,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Ayuntamiento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presenta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1" strike="noStrike" spc="-1" dirty="0" err="1">
                <a:latin typeface="Inter"/>
              </a:rPr>
              <a:t>gasto</a:t>
            </a:r>
            <a:r>
              <a:rPr lang="en-US" sz="1400" b="1" strike="noStrike" spc="-1" dirty="0">
                <a:latin typeface="Inter"/>
              </a:rPr>
              <a:t> social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elevado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relación</a:t>
            </a:r>
            <a:r>
              <a:rPr lang="en-US" sz="1400" b="0" strike="noStrike" spc="-1" dirty="0">
                <a:latin typeface="Inter"/>
              </a:rPr>
              <a:t> a </a:t>
            </a:r>
            <a:r>
              <a:rPr lang="en-US" sz="1400" b="0" strike="noStrike" spc="-1" dirty="0" err="1">
                <a:latin typeface="Inter"/>
              </a:rPr>
              <a:t>otras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poblaciones</a:t>
            </a:r>
            <a:r>
              <a:rPr lang="en-US" sz="1400" b="0" strike="noStrike" spc="-1" dirty="0">
                <a:latin typeface="Inter"/>
              </a:rPr>
              <a:t> del </a:t>
            </a:r>
            <a:r>
              <a:rPr lang="en-US" sz="1400" b="0" strike="noStrike" spc="-1" dirty="0" err="1">
                <a:latin typeface="Inter"/>
              </a:rPr>
              <a:t>Área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Metropolitana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La ciudad </a:t>
            </a:r>
            <a:r>
              <a:rPr lang="en-US" sz="1400" b="0" strike="noStrike" spc="-1" dirty="0" err="1">
                <a:latin typeface="Inter"/>
              </a:rPr>
              <a:t>presenta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estratégias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innovadoras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relación</a:t>
            </a:r>
            <a:r>
              <a:rPr lang="en-US" sz="1400" b="0" strike="noStrike" spc="-1" dirty="0">
                <a:latin typeface="Inter"/>
              </a:rPr>
              <a:t> a la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igualdad</a:t>
            </a:r>
            <a:r>
              <a:rPr lang="en-US" sz="1400" b="1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género</a:t>
            </a:r>
            <a:r>
              <a:rPr lang="en-US" sz="1400" b="1" strike="noStrike" spc="-1" dirty="0">
                <a:latin typeface="Inter"/>
              </a:rPr>
              <a:t> y la </a:t>
            </a:r>
            <a:r>
              <a:rPr lang="en-US" sz="1400" b="1" strike="noStrike" spc="-1" dirty="0" err="1">
                <a:latin typeface="Inter"/>
              </a:rPr>
              <a:t>integración</a:t>
            </a:r>
            <a:r>
              <a:rPr lang="en-US" sz="1400" b="1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todas</a:t>
            </a:r>
            <a:r>
              <a:rPr lang="en-US" sz="1400" b="1" strike="noStrike" spc="-1" dirty="0">
                <a:latin typeface="Inter"/>
              </a:rPr>
              <a:t> las personas</a:t>
            </a:r>
            <a:r>
              <a:rPr lang="en-US" sz="1400" b="0" strike="noStrike" spc="-1" dirty="0">
                <a:latin typeface="Inter"/>
              </a:rPr>
              <a:t> a </a:t>
            </a:r>
            <a:r>
              <a:rPr lang="en-US" sz="1400" b="0" strike="noStrike" spc="-1" dirty="0" err="1">
                <a:latin typeface="Inter"/>
              </a:rPr>
              <a:t>través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equipamientos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pioneros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la CIBA o </a:t>
            </a:r>
            <a:r>
              <a:rPr lang="en-US" sz="1400" b="0" strike="noStrike" spc="-1" dirty="0" err="1">
                <a:latin typeface="Inter"/>
              </a:rPr>
              <a:t>servicios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promoción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económica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formación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laboral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Grameimpuls</a:t>
            </a:r>
            <a:r>
              <a:rPr lang="en-US" sz="1400" b="0" strike="noStrike" spc="-1" dirty="0">
                <a:latin typeface="Inter"/>
              </a:rPr>
              <a:t>.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La </a:t>
            </a:r>
            <a:r>
              <a:rPr lang="en-US" sz="1400" b="0" strike="noStrike" spc="-1" dirty="0" err="1">
                <a:latin typeface="Inter"/>
              </a:rPr>
              <a:t>necesaria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mejora</a:t>
            </a:r>
            <a:r>
              <a:rPr lang="en-US" sz="1400" b="0" strike="noStrike" spc="-1" dirty="0">
                <a:latin typeface="Inter"/>
              </a:rPr>
              <a:t> del </a:t>
            </a:r>
            <a:r>
              <a:rPr lang="en-US" sz="1400" b="0" strike="noStrike" spc="-1" dirty="0" err="1">
                <a:latin typeface="Inter"/>
              </a:rPr>
              <a:t>tejido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edificado</a:t>
            </a:r>
            <a:r>
              <a:rPr lang="en-US" sz="1400" b="0" strike="noStrike" spc="-1" dirty="0">
                <a:latin typeface="Inter"/>
              </a:rPr>
              <a:t> ha de </a:t>
            </a:r>
            <a:r>
              <a:rPr lang="en-US" sz="1400" b="0" strike="noStrike" spc="-1" dirty="0" err="1">
                <a:latin typeface="Inter"/>
              </a:rPr>
              <a:t>garantizar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1" strike="noStrike" spc="-1" dirty="0">
                <a:latin typeface="Inter"/>
              </a:rPr>
              <a:t>derecho a la </a:t>
            </a:r>
            <a:r>
              <a:rPr lang="en-US" sz="1400" b="1" strike="noStrike" spc="-1" dirty="0" err="1">
                <a:latin typeface="Inter"/>
              </a:rPr>
              <a:t>vivienda</a:t>
            </a:r>
            <a:r>
              <a:rPr lang="en-US" sz="1400" b="0" strike="noStrike" spc="-1" dirty="0">
                <a:latin typeface="Inter"/>
              </a:rPr>
              <a:t>, para </a:t>
            </a:r>
            <a:r>
              <a:rPr lang="en-US" sz="1400" b="0" strike="noStrike" spc="-1" dirty="0" err="1">
                <a:latin typeface="Inter"/>
              </a:rPr>
              <a:t>asegurar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arraigo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progreso</a:t>
            </a:r>
            <a:r>
              <a:rPr lang="en-US" sz="1400" b="0" strike="noStrike" spc="-1" dirty="0">
                <a:latin typeface="Inter"/>
              </a:rPr>
              <a:t> social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0" strike="noStrike" spc="-1" dirty="0" err="1">
                <a:latin typeface="Inter"/>
              </a:rPr>
              <a:t>entorno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urbano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máxima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habitabilidad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90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24358" y="1371690"/>
            <a:ext cx="693846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3.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conclusions de la diagnosi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B3B88E27-BCBB-CEF4-12EE-EF2B8D16456B}"/>
              </a:ext>
            </a:extLst>
          </p:cNvPr>
          <p:cNvSpPr/>
          <p:nvPr/>
        </p:nvSpPr>
        <p:spPr>
          <a:xfrm>
            <a:off x="535489" y="1979585"/>
            <a:ext cx="3658680" cy="1385280"/>
          </a:xfrm>
          <a:prstGeom prst="rect">
            <a:avLst/>
          </a:prstGeom>
          <a:noFill/>
        </p:spPr>
        <p:txBody>
          <a:bodyPr lIns="91440" tIns="45720" rIns="91440" bIns="45720" anchor="ctr"/>
          <a:lstStyle/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próxima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sostenible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resiliente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saludable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inclusiva</a:t>
            </a:r>
            <a:r>
              <a:rPr lang="en-US" sz="1200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justa</a:t>
            </a:r>
            <a:endParaRPr lang="en-US" sz="1200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  <a:p>
            <a:pPr marL="143510">
              <a:spcBef>
                <a:spcPts val="600"/>
              </a:spcBef>
            </a:pP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Ciudad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innovadora</a:t>
            </a:r>
            <a:r>
              <a:rPr lang="en-US" sz="1200" b="1" dirty="0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 y </a:t>
            </a:r>
            <a:r>
              <a:rPr lang="en-US" sz="1200" b="1" dirty="0" err="1"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atractiva</a:t>
            </a:r>
            <a:endParaRPr lang="en-US" sz="1200" b="1" dirty="0">
              <a:latin typeface="Inter" panose="02000503000000020004" pitchFamily="2" charset="0"/>
              <a:ea typeface="Inter" panose="02000503000000020004" pitchFamily="2" charset="0"/>
              <a:cs typeface="+mj-cs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3452673C-9DC2-5167-BC62-9C8A0C0876A2}"/>
              </a:ext>
            </a:extLst>
          </p:cNvPr>
          <p:cNvSpPr/>
          <p:nvPr/>
        </p:nvSpPr>
        <p:spPr>
          <a:xfrm>
            <a:off x="5235049" y="1979585"/>
            <a:ext cx="6400440" cy="4849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 </a:t>
            </a:r>
            <a:r>
              <a:rPr lang="en-US" sz="1400" b="0" strike="noStrike" spc="-1" dirty="0" err="1">
                <a:latin typeface="Inter"/>
              </a:rPr>
              <a:t>Existen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iniciativas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desde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ámbito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público</a:t>
            </a:r>
            <a:r>
              <a:rPr lang="en-US" sz="1400" b="0" strike="noStrike" spc="-1" dirty="0">
                <a:latin typeface="Inter"/>
              </a:rPr>
              <a:t> para </a:t>
            </a:r>
            <a:r>
              <a:rPr lang="en-US" sz="1400" b="1" strike="noStrike" spc="-1" dirty="0" err="1">
                <a:latin typeface="Inter"/>
              </a:rPr>
              <a:t>facilitar</a:t>
            </a:r>
            <a:r>
              <a:rPr lang="en-US" sz="1400" b="1" strike="noStrike" spc="-1" dirty="0">
                <a:latin typeface="Inter"/>
              </a:rPr>
              <a:t> la </a:t>
            </a:r>
            <a:r>
              <a:rPr lang="en-US" sz="1400" b="1" strike="noStrike" spc="-1" dirty="0" err="1">
                <a:latin typeface="Inter"/>
              </a:rPr>
              <a:t>integración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laboral</a:t>
            </a:r>
            <a:r>
              <a:rPr lang="en-US" sz="1400" b="1" strike="noStrike" spc="-1" dirty="0">
                <a:latin typeface="Inter"/>
              </a:rPr>
              <a:t> y la </a:t>
            </a:r>
            <a:r>
              <a:rPr lang="en-US" sz="1400" b="1" strike="noStrike" spc="-1" dirty="0" err="1">
                <a:latin typeface="Inter"/>
              </a:rPr>
              <a:t>promoción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económica</a:t>
            </a:r>
            <a:r>
              <a:rPr lang="en-US" sz="1400" b="0" strike="noStrike" spc="-1" dirty="0">
                <a:latin typeface="Inter"/>
              </a:rPr>
              <a:t>. A la par, se </a:t>
            </a:r>
            <a:r>
              <a:rPr lang="en-US" sz="1400" b="0" strike="noStrike" spc="-1" dirty="0" err="1">
                <a:latin typeface="Inter"/>
              </a:rPr>
              <a:t>está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apostando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por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aumentar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nivel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digitalización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0" strike="noStrike" spc="-1" dirty="0">
                <a:latin typeface="Inter"/>
              </a:rPr>
              <a:t>tanto de las personas (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todas</a:t>
            </a:r>
            <a:r>
              <a:rPr lang="en-US" sz="1400" b="0" strike="noStrike" spc="-1" dirty="0">
                <a:latin typeface="Inter"/>
              </a:rPr>
              <a:t> las </a:t>
            </a:r>
            <a:r>
              <a:rPr lang="en-US" sz="1400" b="0" strike="noStrike" spc="-1" dirty="0" err="1">
                <a:latin typeface="Inter"/>
              </a:rPr>
              <a:t>etapas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su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vida</a:t>
            </a:r>
            <a:r>
              <a:rPr lang="en-US" sz="1400" b="0" strike="noStrike" spc="-1" dirty="0">
                <a:latin typeface="Inter"/>
              </a:rPr>
              <a:t>)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de los </a:t>
            </a:r>
            <a:r>
              <a:rPr lang="en-US" sz="1400" b="0" strike="noStrike" spc="-1" dirty="0" err="1">
                <a:latin typeface="Inter"/>
              </a:rPr>
              <a:t>sectores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económicos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más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tradicionales</a:t>
            </a:r>
            <a:r>
              <a:rPr lang="en-US" sz="1400" b="0" strike="noStrike" spc="-1" dirty="0">
                <a:latin typeface="Inter"/>
              </a:rPr>
              <a:t>.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El sector de la </a:t>
            </a:r>
            <a:r>
              <a:rPr lang="en-US" sz="1400" b="1" strike="noStrike" spc="-1" dirty="0" err="1">
                <a:latin typeface="Inter"/>
              </a:rPr>
              <a:t>alimentación</a:t>
            </a:r>
            <a:r>
              <a:rPr lang="en-US" sz="1400" b="0" strike="noStrike" spc="-1" dirty="0">
                <a:latin typeface="Inter"/>
              </a:rPr>
              <a:t> se </a:t>
            </a:r>
            <a:r>
              <a:rPr lang="en-US" sz="1400" b="0" strike="noStrike" spc="-1" dirty="0" err="1">
                <a:latin typeface="Inter"/>
              </a:rPr>
              <a:t>muestra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0" strike="noStrike" spc="-1" dirty="0" err="1">
                <a:latin typeface="Inter"/>
              </a:rPr>
              <a:t>recurso</a:t>
            </a:r>
            <a:r>
              <a:rPr lang="en-US" sz="1400" b="0" strike="noStrike" spc="-1" dirty="0">
                <a:latin typeface="Inter"/>
              </a:rPr>
              <a:t> de la ciudad con </a:t>
            </a:r>
            <a:r>
              <a:rPr lang="en-US" sz="1400" b="0" strike="noStrike" spc="-1" dirty="0" err="1">
                <a:latin typeface="Inter"/>
              </a:rPr>
              <a:t>potencial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impulsar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proyectos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economía</a:t>
            </a:r>
            <a:r>
              <a:rPr lang="en-US" sz="1400" b="1" strike="noStrike" spc="-1" dirty="0">
                <a:latin typeface="Inter"/>
              </a:rPr>
              <a:t> circular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convertirse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un </a:t>
            </a:r>
            <a:r>
              <a:rPr lang="en-US" sz="1400" b="0" strike="noStrike" spc="-1" dirty="0" err="1">
                <a:latin typeface="Inter"/>
              </a:rPr>
              <a:t>atractivo</a:t>
            </a:r>
            <a:r>
              <a:rPr lang="en-US" sz="1400" b="0" strike="noStrike" spc="-1" dirty="0">
                <a:latin typeface="Inter"/>
              </a:rPr>
              <a:t> clave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0" strike="noStrike" spc="-1" dirty="0" err="1">
                <a:latin typeface="Inter"/>
              </a:rPr>
              <a:t>estratégia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promoción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turística</a:t>
            </a:r>
            <a:r>
              <a:rPr lang="en-US" sz="1400" b="1" strike="noStrike" spc="-1" dirty="0">
                <a:latin typeface="Inter"/>
              </a:rPr>
              <a:t> y cultural</a:t>
            </a:r>
            <a:r>
              <a:rPr lang="en-US" sz="1400" b="0" strike="noStrike" spc="-1" dirty="0">
                <a:latin typeface="Inter"/>
              </a:rPr>
              <a:t> local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El </a:t>
            </a:r>
            <a:r>
              <a:rPr lang="en-US" sz="1400" b="0" strike="noStrike" spc="-1" dirty="0" err="1">
                <a:latin typeface="Inter"/>
              </a:rPr>
              <a:t>Ayuntamiento</a:t>
            </a:r>
            <a:r>
              <a:rPr lang="en-US" sz="1400" b="0" strike="noStrike" spc="-1" dirty="0">
                <a:latin typeface="Inter"/>
              </a:rPr>
              <a:t> de SCG es un </a:t>
            </a:r>
            <a:r>
              <a:rPr lang="en-US" sz="1400" b="0" strike="noStrike" spc="-1" dirty="0" err="1">
                <a:latin typeface="Inter"/>
              </a:rPr>
              <a:t>organismo</a:t>
            </a:r>
            <a:r>
              <a:rPr lang="en-US" sz="1400" b="0" strike="noStrike" spc="-1" dirty="0">
                <a:latin typeface="Inter"/>
              </a:rPr>
              <a:t> maduro </a:t>
            </a:r>
            <a:r>
              <a:rPr lang="en-US" sz="1400" b="0" strike="noStrike" spc="-1" dirty="0" err="1">
                <a:latin typeface="Inter"/>
              </a:rPr>
              <a:t>en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cuanto</a:t>
            </a:r>
            <a:r>
              <a:rPr lang="en-US" sz="1400" b="0" strike="noStrike" spc="-1" dirty="0">
                <a:latin typeface="Inter"/>
              </a:rPr>
              <a:t> a la </a:t>
            </a:r>
            <a:r>
              <a:rPr lang="en-US" sz="1400" b="1" strike="noStrike" spc="-1" dirty="0" err="1">
                <a:latin typeface="Inter"/>
              </a:rPr>
              <a:t>transparencia</a:t>
            </a:r>
            <a:r>
              <a:rPr lang="en-US" sz="1400" b="1" strike="noStrike" spc="-1" dirty="0">
                <a:latin typeface="Inter"/>
              </a:rPr>
              <a:t>, la </a:t>
            </a:r>
            <a:r>
              <a:rPr lang="en-US" sz="1400" b="1" strike="noStrike" spc="-1" dirty="0" err="1">
                <a:latin typeface="Inter"/>
              </a:rPr>
              <a:t>gestión</a:t>
            </a:r>
            <a:r>
              <a:rPr lang="en-US" sz="1400" b="1" strike="noStrike" spc="-1" dirty="0">
                <a:latin typeface="Inter"/>
              </a:rPr>
              <a:t> municipal </a:t>
            </a:r>
            <a:r>
              <a:rPr lang="en-US" sz="1400" b="0" strike="noStrike" spc="-1" dirty="0">
                <a:latin typeface="Inter"/>
              </a:rPr>
              <a:t>(</a:t>
            </a:r>
            <a:r>
              <a:rPr lang="en-US" sz="1400" b="0" strike="noStrike" spc="-1" dirty="0" err="1">
                <a:latin typeface="Inter"/>
              </a:rPr>
              <a:t>coordinación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política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servicios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técnicos</a:t>
            </a:r>
            <a:r>
              <a:rPr lang="en-US" sz="1400" b="0" strike="noStrike" spc="-1" dirty="0">
                <a:latin typeface="Inter"/>
              </a:rPr>
              <a:t>) y la </a:t>
            </a:r>
            <a:r>
              <a:rPr lang="en-US" sz="1400" b="1" strike="noStrike" spc="-1" dirty="0" err="1">
                <a:latin typeface="Inter"/>
              </a:rPr>
              <a:t>participación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ciudadana</a:t>
            </a:r>
            <a:r>
              <a:rPr lang="en-US" sz="1400" b="0" strike="noStrike" spc="-1" dirty="0">
                <a:latin typeface="Inter"/>
              </a:rPr>
              <a:t> (con un </a:t>
            </a:r>
            <a:r>
              <a:rPr lang="en-US" sz="1400" b="0" strike="noStrike" spc="-1" dirty="0" err="1">
                <a:latin typeface="Inter"/>
              </a:rPr>
              <a:t>reglamento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propio</a:t>
            </a:r>
            <a:r>
              <a:rPr lang="en-US" sz="1400" b="0" strike="noStrike" spc="-1" dirty="0">
                <a:latin typeface="Inter"/>
              </a:rPr>
              <a:t> e </a:t>
            </a:r>
            <a:r>
              <a:rPr lang="en-US" sz="1400" b="0" strike="noStrike" spc="-1" dirty="0" err="1">
                <a:latin typeface="Inter"/>
              </a:rPr>
              <a:t>iniciativas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innovadoras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innovación</a:t>
            </a:r>
            <a:r>
              <a:rPr lang="en-US" sz="1400" b="0" strike="noStrike" spc="-1" dirty="0">
                <a:latin typeface="Inter"/>
              </a:rPr>
              <a:t> social para </a:t>
            </a:r>
            <a:r>
              <a:rPr lang="en-US" sz="1400" b="0" strike="noStrike" spc="-1" dirty="0" err="1">
                <a:latin typeface="Inter"/>
              </a:rPr>
              <a:t>involucrar</a:t>
            </a:r>
            <a:r>
              <a:rPr lang="en-US" sz="1400" b="0" strike="noStrike" spc="-1" dirty="0">
                <a:latin typeface="Inter"/>
              </a:rPr>
              <a:t> a la </a:t>
            </a:r>
            <a:r>
              <a:rPr lang="en-US" sz="1400" b="0" strike="noStrike" spc="-1" dirty="0" err="1">
                <a:latin typeface="Inter"/>
              </a:rPr>
              <a:t>ciudadanía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PompeuLab</a:t>
            </a:r>
            <a:r>
              <a:rPr lang="en-US" sz="1400" b="0" strike="noStrike" spc="-1" dirty="0">
                <a:latin typeface="Inter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Inter"/>
              </a:rPr>
              <a:t>-  </a:t>
            </a:r>
            <a:r>
              <a:rPr lang="en-US" sz="1400" b="1" strike="noStrike" spc="-1" dirty="0">
                <a:latin typeface="Inter"/>
              </a:rPr>
              <a:t>El </a:t>
            </a:r>
            <a:r>
              <a:rPr lang="en-US" sz="1400" b="1" strike="noStrike" spc="-1" dirty="0" err="1">
                <a:latin typeface="Inter"/>
              </a:rPr>
              <a:t>nivel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económico</a:t>
            </a:r>
            <a:r>
              <a:rPr lang="en-US" sz="1400" b="1" strike="noStrike" spc="-1" dirty="0">
                <a:latin typeface="Inter"/>
              </a:rPr>
              <a:t> y </a:t>
            </a:r>
            <a:r>
              <a:rPr lang="en-US" sz="1400" b="1" strike="noStrike" spc="-1" dirty="0" err="1">
                <a:latin typeface="Inter"/>
              </a:rPr>
              <a:t>financiero</a:t>
            </a:r>
            <a:r>
              <a:rPr lang="en-US" sz="1400" b="1" strike="noStrike" spc="-1" dirty="0">
                <a:latin typeface="Inter"/>
              </a:rPr>
              <a:t> del </a:t>
            </a:r>
            <a:r>
              <a:rPr lang="en-US" sz="1400" b="1" strike="noStrike" spc="-1" dirty="0" err="1">
                <a:latin typeface="Inter"/>
              </a:rPr>
              <a:t>municipio</a:t>
            </a:r>
            <a:r>
              <a:rPr lang="en-US" sz="1400" b="1" strike="noStrike" spc="-1" dirty="0">
                <a:latin typeface="Inter"/>
              </a:rPr>
              <a:t> es inferior a </a:t>
            </a:r>
            <a:r>
              <a:rPr lang="en-US" sz="1400" b="1" strike="noStrike" spc="-1" dirty="0" err="1">
                <a:latin typeface="Inter"/>
              </a:rPr>
              <a:t>aquellos</a:t>
            </a:r>
            <a:r>
              <a:rPr lang="en-US" sz="1400" b="1" strike="noStrike" spc="-1" dirty="0">
                <a:latin typeface="Inter"/>
              </a:rPr>
              <a:t> de </a:t>
            </a:r>
            <a:r>
              <a:rPr lang="en-US" sz="1400" b="1" strike="noStrike" spc="-1" dirty="0" err="1">
                <a:latin typeface="Inter"/>
              </a:rPr>
              <a:t>su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mismo</a:t>
            </a:r>
            <a:r>
              <a:rPr lang="en-US" sz="1400" b="1" strike="noStrike" spc="-1" dirty="0">
                <a:latin typeface="Inter"/>
              </a:rPr>
              <a:t> </a:t>
            </a:r>
            <a:r>
              <a:rPr lang="en-US" sz="1400" b="1" strike="noStrike" spc="-1" dirty="0" err="1">
                <a:latin typeface="Inter"/>
              </a:rPr>
              <a:t>tamaño</a:t>
            </a:r>
            <a:r>
              <a:rPr lang="en-US" sz="1400" b="0" strike="noStrike" spc="-1" dirty="0">
                <a:latin typeface="Inter"/>
              </a:rPr>
              <a:t>, un </a:t>
            </a:r>
            <a:r>
              <a:rPr lang="en-US" sz="1400" b="0" strike="noStrike" spc="-1" dirty="0" err="1">
                <a:latin typeface="Inter"/>
              </a:rPr>
              <a:t>hecho</a:t>
            </a:r>
            <a:r>
              <a:rPr lang="en-US" sz="1400" b="0" strike="noStrike" spc="-1" dirty="0">
                <a:latin typeface="Inter"/>
              </a:rPr>
              <a:t> que </a:t>
            </a:r>
            <a:r>
              <a:rPr lang="en-US" sz="1400" b="0" strike="noStrike" spc="-1" dirty="0" err="1">
                <a:latin typeface="Inter"/>
              </a:rPr>
              <a:t>supone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una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fragilidad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solventada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por</a:t>
            </a:r>
            <a:r>
              <a:rPr lang="en-US" sz="1400" b="0" strike="noStrike" spc="-1" dirty="0">
                <a:latin typeface="Inter"/>
              </a:rPr>
              <a:t> la </a:t>
            </a:r>
            <a:r>
              <a:rPr lang="en-US" sz="1400" b="0" strike="noStrike" spc="-1" dirty="0" err="1">
                <a:latin typeface="Inter"/>
              </a:rPr>
              <a:t>alta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capacidad</a:t>
            </a:r>
            <a:r>
              <a:rPr lang="en-US" sz="1400" b="0" strike="noStrike" spc="-1" dirty="0">
                <a:latin typeface="Inter"/>
              </a:rPr>
              <a:t> de los </a:t>
            </a:r>
            <a:r>
              <a:rPr lang="en-US" sz="1400" b="0" strike="noStrike" spc="-1" dirty="0" err="1">
                <a:latin typeface="Inter"/>
              </a:rPr>
              <a:t>técnicos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municipales</a:t>
            </a:r>
            <a:r>
              <a:rPr lang="en-US" sz="1400" b="0" strike="noStrike" spc="-1" dirty="0">
                <a:latin typeface="Inter"/>
              </a:rPr>
              <a:t> para </a:t>
            </a:r>
            <a:r>
              <a:rPr lang="en-US" sz="1400" b="0" strike="noStrike" spc="-1" dirty="0" err="1">
                <a:latin typeface="Inter"/>
              </a:rPr>
              <a:t>obtener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subvenciones</a:t>
            </a:r>
            <a:r>
              <a:rPr lang="en-US" sz="1400" b="0" strike="noStrike" spc="-1" dirty="0">
                <a:latin typeface="Inter"/>
              </a:rPr>
              <a:t> de </a:t>
            </a:r>
            <a:r>
              <a:rPr lang="en-US" sz="1400" b="0" strike="noStrike" spc="-1" dirty="0" err="1">
                <a:latin typeface="Inter"/>
              </a:rPr>
              <a:t>programas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estructurales</a:t>
            </a:r>
            <a:r>
              <a:rPr lang="en-US" sz="1400" b="0" strike="noStrike" spc="-1" dirty="0">
                <a:latin typeface="Inter"/>
              </a:rPr>
              <a:t> y </a:t>
            </a:r>
            <a:r>
              <a:rPr lang="en-US" sz="1400" b="0" strike="noStrike" spc="-1" dirty="0" err="1">
                <a:latin typeface="Inter"/>
              </a:rPr>
              <a:t>proyectos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piloto</a:t>
            </a:r>
            <a:r>
              <a:rPr lang="en-US" sz="1400" b="0" strike="noStrike" spc="-1" dirty="0">
                <a:latin typeface="Inter"/>
              </a:rPr>
              <a:t> tanto del </a:t>
            </a:r>
            <a:r>
              <a:rPr lang="en-US" sz="1400" b="0" strike="noStrike" spc="-1" dirty="0" err="1">
                <a:latin typeface="Inter"/>
              </a:rPr>
              <a:t>ámbito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nacional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como</a:t>
            </a:r>
            <a:r>
              <a:rPr lang="en-US" sz="1400" b="0" strike="noStrike" spc="-1" dirty="0">
                <a:latin typeface="Inter"/>
              </a:rPr>
              <a:t> </a:t>
            </a:r>
            <a:r>
              <a:rPr lang="en-US" sz="1400" b="0" strike="noStrike" spc="-1" dirty="0" err="1">
                <a:latin typeface="Inter"/>
              </a:rPr>
              <a:t>europeo</a:t>
            </a:r>
            <a:r>
              <a:rPr lang="en-US" sz="1400" b="0" strike="noStrike" spc="-1" dirty="0">
                <a:latin typeface="Inter"/>
              </a:rPr>
              <a:t>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37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18389" y="1380780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4. Cap a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anem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visió de futur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90F27813-46C0-11A5-799F-E5602A9EC023}"/>
              </a:ext>
            </a:extLst>
          </p:cNvPr>
          <p:cNvSpPr txBox="1">
            <a:spLocks/>
          </p:cNvSpPr>
          <p:nvPr/>
        </p:nvSpPr>
        <p:spPr>
          <a:xfrm>
            <a:off x="441495" y="2030956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Visió de futur: la ciutat que volem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.</a:t>
            </a:r>
          </a:p>
          <a:p>
            <a:pPr marL="143510">
              <a:spcBef>
                <a:spcPts val="600"/>
              </a:spcBef>
            </a:pPr>
            <a:endParaRPr lang="ca-ES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ítol 1">
            <a:extLst>
              <a:ext uri="{FF2B5EF4-FFF2-40B4-BE49-F238E27FC236}">
                <a16:creationId xmlns:a16="http://schemas.microsoft.com/office/drawing/2014/main" id="{06AC5624-CA8D-6A69-0EE1-9DB8E8704479}"/>
              </a:ext>
            </a:extLst>
          </p:cNvPr>
          <p:cNvSpPr txBox="1">
            <a:spLocks/>
          </p:cNvSpPr>
          <p:nvPr/>
        </p:nvSpPr>
        <p:spPr>
          <a:xfrm>
            <a:off x="6370366" y="2552438"/>
            <a:ext cx="4931644" cy="1620195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defPPr>
              <a:defRPr lang="ca-ES"/>
            </a:defPPr>
            <a:lvl1pPr marL="143510">
              <a:spcBef>
                <a:spcPct val="0"/>
              </a:spcBef>
              <a:buNone/>
              <a:defRPr sz="2000"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16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Santa Coloma de Gramenet,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s-ES" sz="1400" i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Una ciudad que prioriza la calidad de vida para todas las personas y en todas las etapas de su vida, comprometida con los retos ambientales actuales y con su entorno metropolitano, e innovadora en la dinamización económica y cultural.</a:t>
            </a:r>
          </a:p>
          <a:p>
            <a:endParaRPr lang="es-ES" sz="14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s-ES" sz="14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es-ES" sz="14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114C2238-1A18-B5BB-46C9-20980874CB67}"/>
              </a:ext>
            </a:extLst>
          </p:cNvPr>
          <p:cNvSpPr txBox="1">
            <a:spLocks/>
          </p:cNvSpPr>
          <p:nvPr/>
        </p:nvSpPr>
        <p:spPr>
          <a:xfrm>
            <a:off x="3408079" y="2526747"/>
            <a:ext cx="2631741" cy="2275135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defPPr>
              <a:defRPr lang="ca-ES"/>
            </a:defPPr>
            <a:lvl1pPr marL="143510">
              <a:spcBef>
                <a:spcPct val="0"/>
              </a:spcBef>
              <a:buNone/>
              <a:defRPr sz="2000"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Quotidianitat i  proximitat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Inclusió, igualtat i gènere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Compromís ambiental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Escala metropolitana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Voluntat d’innovar i prosperar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endParaRPr lang="ca-ES" sz="1100" i="1" dirty="0">
              <a:solidFill>
                <a:schemeClr val="bg1">
                  <a:lumMod val="6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ca-ES" sz="11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s-ES" sz="11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es-ES" sz="11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894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18389" y="1380780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4. Cap a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anem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visió de futur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90F27813-46C0-11A5-799F-E5602A9EC023}"/>
              </a:ext>
            </a:extLst>
          </p:cNvPr>
          <p:cNvSpPr txBox="1">
            <a:spLocks/>
          </p:cNvSpPr>
          <p:nvPr/>
        </p:nvSpPr>
        <p:spPr>
          <a:xfrm>
            <a:off x="450395" y="1953764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Visió de ciutat: el futur que volem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4 grans reptes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C2D9D6FC-E94E-66DF-66A8-D8FB837C4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704" r="72599"/>
          <a:stretch/>
        </p:blipFill>
        <p:spPr>
          <a:xfrm>
            <a:off x="6548462" y="4231473"/>
            <a:ext cx="576064" cy="596101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46AB133-8E1F-64C7-C193-358D26E43E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588" b="1521"/>
          <a:stretch/>
        </p:blipFill>
        <p:spPr>
          <a:xfrm>
            <a:off x="8530805" y="4321571"/>
            <a:ext cx="720080" cy="550343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50DD44EE-4C04-9690-97C5-E85BBEFF50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083"/>
          <a:stretch/>
        </p:blipFill>
        <p:spPr>
          <a:xfrm>
            <a:off x="6521736" y="5257386"/>
            <a:ext cx="648072" cy="59610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F5E4025-28BA-A78F-9A43-C087D80BB1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351" b="2609"/>
          <a:stretch/>
        </p:blipFill>
        <p:spPr>
          <a:xfrm>
            <a:off x="8672127" y="5264749"/>
            <a:ext cx="504056" cy="596101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AEFAF9AF-0F91-53F4-4DE0-46608ED07D37}"/>
              </a:ext>
            </a:extLst>
          </p:cNvPr>
          <p:cNvSpPr txBox="1"/>
          <p:nvPr/>
        </p:nvSpPr>
        <p:spPr>
          <a:xfrm>
            <a:off x="7132763" y="4365909"/>
            <a:ext cx="141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próxima y sostenible 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99136E2-3B00-574F-8AA8-0CDA5C5A4264}"/>
              </a:ext>
            </a:extLst>
          </p:cNvPr>
          <p:cNvSpPr txBox="1"/>
          <p:nvPr/>
        </p:nvSpPr>
        <p:spPr>
          <a:xfrm>
            <a:off x="9149311" y="4365909"/>
            <a:ext cx="141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resiliente y saludable 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E674AF48-89FB-188A-10D2-AA124851A7D3}"/>
              </a:ext>
            </a:extLst>
          </p:cNvPr>
          <p:cNvSpPr txBox="1"/>
          <p:nvPr/>
        </p:nvSpPr>
        <p:spPr>
          <a:xfrm>
            <a:off x="7105217" y="5344059"/>
            <a:ext cx="141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inclusiva y justa 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5C9DC35C-B782-1BD0-E410-DFF5A6C0C400}"/>
              </a:ext>
            </a:extLst>
          </p:cNvPr>
          <p:cNvSpPr txBox="1"/>
          <p:nvPr/>
        </p:nvSpPr>
        <p:spPr>
          <a:xfrm>
            <a:off x="9110308" y="5366346"/>
            <a:ext cx="187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innovadora y atractiva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" name="Títol 1">
            <a:extLst>
              <a:ext uri="{FF2B5EF4-FFF2-40B4-BE49-F238E27FC236}">
                <a16:creationId xmlns:a16="http://schemas.microsoft.com/office/drawing/2014/main" id="{06AC5624-CA8D-6A69-0EE1-9DB8E8704479}"/>
              </a:ext>
            </a:extLst>
          </p:cNvPr>
          <p:cNvSpPr txBox="1">
            <a:spLocks/>
          </p:cNvSpPr>
          <p:nvPr/>
        </p:nvSpPr>
        <p:spPr>
          <a:xfrm>
            <a:off x="6370366" y="2552438"/>
            <a:ext cx="4931644" cy="1620195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defPPr>
              <a:defRPr lang="ca-ES"/>
            </a:defPPr>
            <a:lvl1pPr marL="143510">
              <a:spcBef>
                <a:spcPct val="0"/>
              </a:spcBef>
              <a:buNone/>
              <a:defRPr sz="2000"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s-ES" sz="1600" i="1" dirty="0">
                <a:solidFill>
                  <a:srgbClr val="60E3A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Agenda Urbana de Santa Coloma de Gramenet es un compromiso de 64 acciones para seguir teniendo una ciudad viva y respetuosa con el medio ambiente, a la altura de los desafíos que los nuevos tiempos retan’.</a:t>
            </a:r>
            <a:endParaRPr lang="es-ES" sz="16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s-ES" sz="14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es-ES" sz="14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114C2238-1A18-B5BB-46C9-20980874CB67}"/>
              </a:ext>
            </a:extLst>
          </p:cNvPr>
          <p:cNvSpPr txBox="1">
            <a:spLocks/>
          </p:cNvSpPr>
          <p:nvPr/>
        </p:nvSpPr>
        <p:spPr>
          <a:xfrm>
            <a:off x="3408079" y="2526747"/>
            <a:ext cx="2631741" cy="2275135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defPPr>
              <a:defRPr lang="ca-ES"/>
            </a:defPPr>
            <a:lvl1pPr marL="143510">
              <a:spcBef>
                <a:spcPct val="0"/>
              </a:spcBef>
              <a:buNone/>
              <a:defRPr sz="2000"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Quotidianitat i  proximitat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Inclusió, igualtat i gènere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Compromís ambiental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Escala metropolitana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ca-ES" sz="1100" i="1" dirty="0">
                <a:solidFill>
                  <a:schemeClr val="bg1">
                    <a:lumMod val="6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Voluntat d’innovar i prosperar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endParaRPr lang="ca-ES" sz="1100" i="1" dirty="0">
              <a:solidFill>
                <a:schemeClr val="bg1">
                  <a:lumMod val="6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ca-ES" sz="11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s-ES" sz="1100" i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es-ES" sz="11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44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ol 1">
            <a:extLst>
              <a:ext uri="{FF2B5EF4-FFF2-40B4-BE49-F238E27FC236}">
                <a16:creationId xmlns:a16="http://schemas.microsoft.com/office/drawing/2014/main" id="{90F27813-46C0-11A5-799F-E5602A9EC023}"/>
              </a:ext>
            </a:extLst>
          </p:cNvPr>
          <p:cNvSpPr txBox="1">
            <a:spLocks/>
          </p:cNvSpPr>
          <p:nvPr/>
        </p:nvSpPr>
        <p:spPr>
          <a:xfrm>
            <a:off x="481714" y="1920162"/>
            <a:ext cx="255007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4 reptes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14 estratègies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2F30CA3A-946D-61E4-F5A6-51914F162E20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4. Cap a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anem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visió de futur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9B287E29-96EE-8455-A4CE-2915BAA93C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704" r="72599"/>
          <a:stretch/>
        </p:blipFill>
        <p:spPr>
          <a:xfrm>
            <a:off x="3576376" y="2087348"/>
            <a:ext cx="576064" cy="596101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A7D70AE-DC51-AB0B-B8EF-B8357240FE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588" b="1521"/>
          <a:stretch/>
        </p:blipFill>
        <p:spPr>
          <a:xfrm>
            <a:off x="5680510" y="2156001"/>
            <a:ext cx="720080" cy="550343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C9C9B6E-6143-3FE9-6A22-9FDF25B0D4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083"/>
          <a:stretch/>
        </p:blipFill>
        <p:spPr>
          <a:xfrm>
            <a:off x="7768742" y="2118211"/>
            <a:ext cx="648072" cy="59610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22511CDD-F681-16BA-41F7-7504CA6F11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351" b="2609"/>
          <a:stretch/>
        </p:blipFill>
        <p:spPr>
          <a:xfrm>
            <a:off x="9844626" y="2094276"/>
            <a:ext cx="504056" cy="596101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A148B720-4935-56BA-0F9D-D9DF58372CFC}"/>
              </a:ext>
            </a:extLst>
          </p:cNvPr>
          <p:cNvSpPr txBox="1"/>
          <p:nvPr/>
        </p:nvSpPr>
        <p:spPr>
          <a:xfrm>
            <a:off x="4106535" y="2221784"/>
            <a:ext cx="141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próxima y sostenible 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C9F9D0E2-233B-6128-0C29-CFF919557A72}"/>
              </a:ext>
            </a:extLst>
          </p:cNvPr>
          <p:cNvSpPr txBox="1"/>
          <p:nvPr/>
        </p:nvSpPr>
        <p:spPr>
          <a:xfrm>
            <a:off x="3570433" y="3095460"/>
            <a:ext cx="174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Territorio e identidad metropolitana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F174F552-BC47-F22E-7619-46CFC49F08F3}"/>
              </a:ext>
            </a:extLst>
          </p:cNvPr>
          <p:cNvSpPr txBox="1"/>
          <p:nvPr/>
        </p:nvSpPr>
        <p:spPr>
          <a:xfrm>
            <a:off x="3570430" y="4080073"/>
            <a:ext cx="1747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Regeneración urbana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AAC39E35-9001-CA6F-C7F7-375218DE0FE3}"/>
              </a:ext>
            </a:extLst>
          </p:cNvPr>
          <p:cNvSpPr txBox="1"/>
          <p:nvPr/>
        </p:nvSpPr>
        <p:spPr>
          <a:xfrm>
            <a:off x="3633311" y="4936380"/>
            <a:ext cx="201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Movilidad sostenible y proximidad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0FB607E3-518F-ED1C-3D32-A58C91D0FCD6}"/>
              </a:ext>
            </a:extLst>
          </p:cNvPr>
          <p:cNvSpPr/>
          <p:nvPr/>
        </p:nvSpPr>
        <p:spPr>
          <a:xfrm>
            <a:off x="3570432" y="3095460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09F917C6-8DE5-8A85-7933-9EAB3B075F49}"/>
              </a:ext>
            </a:extLst>
          </p:cNvPr>
          <p:cNvSpPr/>
          <p:nvPr/>
        </p:nvSpPr>
        <p:spPr>
          <a:xfrm>
            <a:off x="3570431" y="4003128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769F6B53-391A-C487-6ECD-F096CF7A9582}"/>
              </a:ext>
            </a:extLst>
          </p:cNvPr>
          <p:cNvSpPr/>
          <p:nvPr/>
        </p:nvSpPr>
        <p:spPr>
          <a:xfrm>
            <a:off x="3583677" y="4929750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980481B5-B814-0E87-3BD4-990D2B770845}"/>
              </a:ext>
            </a:extLst>
          </p:cNvPr>
          <p:cNvSpPr txBox="1"/>
          <p:nvPr/>
        </p:nvSpPr>
        <p:spPr>
          <a:xfrm>
            <a:off x="3570430" y="3487434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planificación territorial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planificación urbana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30FFA059-D9F0-06CF-15CB-6548AFACFB0A}"/>
              </a:ext>
            </a:extLst>
          </p:cNvPr>
          <p:cNvSpPr txBox="1"/>
          <p:nvPr/>
        </p:nvSpPr>
        <p:spPr>
          <a:xfrm>
            <a:off x="3543418" y="4403238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rehabilitación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barrios habitables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CC963373-B3C3-2B8C-1884-593D0E8F6F66}"/>
              </a:ext>
            </a:extLst>
          </p:cNvPr>
          <p:cNvSpPr txBox="1"/>
          <p:nvPr/>
        </p:nvSpPr>
        <p:spPr>
          <a:xfrm>
            <a:off x="3596799" y="5336490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peatonalización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transporte público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cxnSp>
        <p:nvCxnSpPr>
          <p:cNvPr id="19" name="Connector recte 18">
            <a:extLst>
              <a:ext uri="{FF2B5EF4-FFF2-40B4-BE49-F238E27FC236}">
                <a16:creationId xmlns:a16="http://schemas.microsoft.com/office/drawing/2014/main" id="{551708F7-114E-DEEA-0263-605FD0856570}"/>
              </a:ext>
            </a:extLst>
          </p:cNvPr>
          <p:cNvCxnSpPr>
            <a:cxnSpLocks/>
          </p:cNvCxnSpPr>
          <p:nvPr/>
        </p:nvCxnSpPr>
        <p:spPr>
          <a:xfrm>
            <a:off x="4444026" y="2807477"/>
            <a:ext cx="6490743" cy="0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recte 19">
            <a:extLst>
              <a:ext uri="{FF2B5EF4-FFF2-40B4-BE49-F238E27FC236}">
                <a16:creationId xmlns:a16="http://schemas.microsoft.com/office/drawing/2014/main" id="{249FC242-BDAB-5925-665C-DA24D6742AC1}"/>
              </a:ext>
            </a:extLst>
          </p:cNvPr>
          <p:cNvCxnSpPr/>
          <p:nvPr/>
        </p:nvCxnSpPr>
        <p:spPr>
          <a:xfrm>
            <a:off x="4451977" y="2838239"/>
            <a:ext cx="0" cy="236647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recte 20">
            <a:extLst>
              <a:ext uri="{FF2B5EF4-FFF2-40B4-BE49-F238E27FC236}">
                <a16:creationId xmlns:a16="http://schemas.microsoft.com/office/drawing/2014/main" id="{6AD6FC38-001F-06C7-872D-7E13EEC0432F}"/>
              </a:ext>
            </a:extLst>
          </p:cNvPr>
          <p:cNvCxnSpPr>
            <a:cxnSpLocks/>
          </p:cNvCxnSpPr>
          <p:nvPr/>
        </p:nvCxnSpPr>
        <p:spPr>
          <a:xfrm>
            <a:off x="4413140" y="3825988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recte 21">
            <a:extLst>
              <a:ext uri="{FF2B5EF4-FFF2-40B4-BE49-F238E27FC236}">
                <a16:creationId xmlns:a16="http://schemas.microsoft.com/office/drawing/2014/main" id="{2133ECA6-2F03-D5EF-5744-167CA5539BEE}"/>
              </a:ext>
            </a:extLst>
          </p:cNvPr>
          <p:cNvCxnSpPr>
            <a:cxnSpLocks/>
          </p:cNvCxnSpPr>
          <p:nvPr/>
        </p:nvCxnSpPr>
        <p:spPr>
          <a:xfrm>
            <a:off x="4370472" y="4760426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F2250455-260B-66C3-A240-6AC6B56A314E}"/>
              </a:ext>
            </a:extLst>
          </p:cNvPr>
          <p:cNvSpPr txBox="1"/>
          <p:nvPr/>
        </p:nvSpPr>
        <p:spPr>
          <a:xfrm>
            <a:off x="6303885" y="2200339"/>
            <a:ext cx="141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resiliente y saludable 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143A96E8-C33D-2BF2-746E-0F224BCC155F}"/>
              </a:ext>
            </a:extLst>
          </p:cNvPr>
          <p:cNvSpPr txBox="1"/>
          <p:nvPr/>
        </p:nvSpPr>
        <p:spPr>
          <a:xfrm>
            <a:off x="8363579" y="2233459"/>
            <a:ext cx="141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inclusiva y justa 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D9595A04-5ED3-7C8E-5A7B-4D417B9688A9}"/>
              </a:ext>
            </a:extLst>
          </p:cNvPr>
          <p:cNvSpPr txBox="1"/>
          <p:nvPr/>
        </p:nvSpPr>
        <p:spPr>
          <a:xfrm>
            <a:off x="10233365" y="2195873"/>
            <a:ext cx="187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36A472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Ciudad innovadora y atractiva</a:t>
            </a:r>
            <a:endParaRPr lang="ca-ES" sz="1200" b="1" dirty="0">
              <a:solidFill>
                <a:srgbClr val="36A472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6" name="QuadreDeText 25">
            <a:extLst>
              <a:ext uri="{FF2B5EF4-FFF2-40B4-BE49-F238E27FC236}">
                <a16:creationId xmlns:a16="http://schemas.microsoft.com/office/drawing/2014/main" id="{71F4E7B3-D6D3-AE97-4627-1293C945E0FE}"/>
              </a:ext>
            </a:extLst>
          </p:cNvPr>
          <p:cNvSpPr txBox="1"/>
          <p:nvPr/>
        </p:nvSpPr>
        <p:spPr>
          <a:xfrm>
            <a:off x="5767185" y="3099589"/>
            <a:ext cx="174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Transición y eficiencia energética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447AC549-1EA8-96C7-2088-9D32840614AF}"/>
              </a:ext>
            </a:extLst>
          </p:cNvPr>
          <p:cNvSpPr txBox="1"/>
          <p:nvPr/>
        </p:nvSpPr>
        <p:spPr>
          <a:xfrm>
            <a:off x="5767184" y="4017954"/>
            <a:ext cx="174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Calidad ambiental y cambio climático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DA28618E-7540-2463-00F9-A452B15EBF03}"/>
              </a:ext>
            </a:extLst>
          </p:cNvPr>
          <p:cNvSpPr txBox="1"/>
          <p:nvPr/>
        </p:nvSpPr>
        <p:spPr>
          <a:xfrm>
            <a:off x="5793551" y="5010483"/>
            <a:ext cx="2016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Salud comunitaria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9" name="Rectangle: cantonades arrodonides 28">
            <a:extLst>
              <a:ext uri="{FF2B5EF4-FFF2-40B4-BE49-F238E27FC236}">
                <a16:creationId xmlns:a16="http://schemas.microsoft.com/office/drawing/2014/main" id="{2222E36D-4927-06A4-3B0A-ADF855D8EA3A}"/>
              </a:ext>
            </a:extLst>
          </p:cNvPr>
          <p:cNvSpPr/>
          <p:nvPr/>
        </p:nvSpPr>
        <p:spPr>
          <a:xfrm>
            <a:off x="5767184" y="3099589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: cantonades arrodonides 29">
            <a:extLst>
              <a:ext uri="{FF2B5EF4-FFF2-40B4-BE49-F238E27FC236}">
                <a16:creationId xmlns:a16="http://schemas.microsoft.com/office/drawing/2014/main" id="{A4332360-D2B9-B181-E659-BFD6827DEF26}"/>
              </a:ext>
            </a:extLst>
          </p:cNvPr>
          <p:cNvSpPr/>
          <p:nvPr/>
        </p:nvSpPr>
        <p:spPr>
          <a:xfrm>
            <a:off x="5767183" y="4007257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: cantonades arrodonides 30">
            <a:extLst>
              <a:ext uri="{FF2B5EF4-FFF2-40B4-BE49-F238E27FC236}">
                <a16:creationId xmlns:a16="http://schemas.microsoft.com/office/drawing/2014/main" id="{A2FA4562-B661-9DE5-6874-17B028CCB924}"/>
              </a:ext>
            </a:extLst>
          </p:cNvPr>
          <p:cNvSpPr/>
          <p:nvPr/>
        </p:nvSpPr>
        <p:spPr>
          <a:xfrm>
            <a:off x="5780429" y="4933879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QuadreDeText 31">
            <a:extLst>
              <a:ext uri="{FF2B5EF4-FFF2-40B4-BE49-F238E27FC236}">
                <a16:creationId xmlns:a16="http://schemas.microsoft.com/office/drawing/2014/main" id="{E4451830-FB22-2415-0C3F-5A9E3492C7D7}"/>
              </a:ext>
            </a:extLst>
          </p:cNvPr>
          <p:cNvSpPr txBox="1"/>
          <p:nvPr/>
        </p:nvSpPr>
        <p:spPr>
          <a:xfrm>
            <a:off x="5767182" y="3491563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comportamiento energético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energía renovable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33" name="QuadreDeText 32">
            <a:extLst>
              <a:ext uri="{FF2B5EF4-FFF2-40B4-BE49-F238E27FC236}">
                <a16:creationId xmlns:a16="http://schemas.microsoft.com/office/drawing/2014/main" id="{98BA0730-6601-F8FB-A7A0-5C9393BCBD04}"/>
              </a:ext>
            </a:extLst>
          </p:cNvPr>
          <p:cNvSpPr txBox="1"/>
          <p:nvPr/>
        </p:nvSpPr>
        <p:spPr>
          <a:xfrm>
            <a:off x="5668162" y="4407367"/>
            <a:ext cx="223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infraestructura verde, calidad del aire 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educación sostenible y residuos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34" name="QuadreDeText 33">
            <a:extLst>
              <a:ext uri="{FF2B5EF4-FFF2-40B4-BE49-F238E27FC236}">
                <a16:creationId xmlns:a16="http://schemas.microsoft.com/office/drawing/2014/main" id="{74CFDD62-4AFF-F8E2-B5A1-2A442A4EB196}"/>
              </a:ext>
            </a:extLst>
          </p:cNvPr>
          <p:cNvSpPr txBox="1"/>
          <p:nvPr/>
        </p:nvSpPr>
        <p:spPr>
          <a:xfrm>
            <a:off x="5793551" y="5340619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salud y bienestar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alimentación sostenible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cxnSp>
        <p:nvCxnSpPr>
          <p:cNvPr id="35" name="Connector recte 34">
            <a:extLst>
              <a:ext uri="{FF2B5EF4-FFF2-40B4-BE49-F238E27FC236}">
                <a16:creationId xmlns:a16="http://schemas.microsoft.com/office/drawing/2014/main" id="{E18F4736-71F6-1731-1F2E-7E11089B9F14}"/>
              </a:ext>
            </a:extLst>
          </p:cNvPr>
          <p:cNvCxnSpPr>
            <a:cxnSpLocks/>
          </p:cNvCxnSpPr>
          <p:nvPr/>
        </p:nvCxnSpPr>
        <p:spPr>
          <a:xfrm>
            <a:off x="6601941" y="3830117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recte 35">
            <a:extLst>
              <a:ext uri="{FF2B5EF4-FFF2-40B4-BE49-F238E27FC236}">
                <a16:creationId xmlns:a16="http://schemas.microsoft.com/office/drawing/2014/main" id="{1D8AFC90-E8AC-D5E6-0C4C-7756C1C902C7}"/>
              </a:ext>
            </a:extLst>
          </p:cNvPr>
          <p:cNvCxnSpPr>
            <a:cxnSpLocks/>
          </p:cNvCxnSpPr>
          <p:nvPr/>
        </p:nvCxnSpPr>
        <p:spPr>
          <a:xfrm>
            <a:off x="6559273" y="4764555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recte 36">
            <a:extLst>
              <a:ext uri="{FF2B5EF4-FFF2-40B4-BE49-F238E27FC236}">
                <a16:creationId xmlns:a16="http://schemas.microsoft.com/office/drawing/2014/main" id="{C37A5E85-7DBB-4DF4-DCB1-A274CB52110B}"/>
              </a:ext>
            </a:extLst>
          </p:cNvPr>
          <p:cNvCxnSpPr/>
          <p:nvPr/>
        </p:nvCxnSpPr>
        <p:spPr>
          <a:xfrm>
            <a:off x="6604266" y="2807477"/>
            <a:ext cx="0" cy="236647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957326F8-D4F1-B974-93A4-311724CB2557}"/>
              </a:ext>
            </a:extLst>
          </p:cNvPr>
          <p:cNvSpPr txBox="1"/>
          <p:nvPr/>
        </p:nvSpPr>
        <p:spPr>
          <a:xfrm>
            <a:off x="7920399" y="3166627"/>
            <a:ext cx="1747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Derecho a la vivienda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39" name="QuadreDeText 38">
            <a:extLst>
              <a:ext uri="{FF2B5EF4-FFF2-40B4-BE49-F238E27FC236}">
                <a16:creationId xmlns:a16="http://schemas.microsoft.com/office/drawing/2014/main" id="{27109392-1FFB-8571-1CF9-B4B843EA021A}"/>
              </a:ext>
            </a:extLst>
          </p:cNvPr>
          <p:cNvSpPr txBox="1"/>
          <p:nvPr/>
        </p:nvSpPr>
        <p:spPr>
          <a:xfrm>
            <a:off x="7920398" y="4087003"/>
            <a:ext cx="1747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Red de equipamientos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0" name="QuadreDeText 39">
            <a:extLst>
              <a:ext uri="{FF2B5EF4-FFF2-40B4-BE49-F238E27FC236}">
                <a16:creationId xmlns:a16="http://schemas.microsoft.com/office/drawing/2014/main" id="{6AC4FE96-1C53-DD0E-2C6A-B49D16108EF5}"/>
              </a:ext>
            </a:extLst>
          </p:cNvPr>
          <p:cNvSpPr txBox="1"/>
          <p:nvPr/>
        </p:nvSpPr>
        <p:spPr>
          <a:xfrm>
            <a:off x="7946765" y="4940509"/>
            <a:ext cx="201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Feminismo, igualdad y  diversidad  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1" name="Rectangle: cantonades arrodonides 40">
            <a:extLst>
              <a:ext uri="{FF2B5EF4-FFF2-40B4-BE49-F238E27FC236}">
                <a16:creationId xmlns:a16="http://schemas.microsoft.com/office/drawing/2014/main" id="{B95787B8-3C87-3167-859E-FDDF306F6FB0}"/>
              </a:ext>
            </a:extLst>
          </p:cNvPr>
          <p:cNvSpPr/>
          <p:nvPr/>
        </p:nvSpPr>
        <p:spPr>
          <a:xfrm>
            <a:off x="7920398" y="3099589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Rectangle: cantonades arrodonides 41">
            <a:extLst>
              <a:ext uri="{FF2B5EF4-FFF2-40B4-BE49-F238E27FC236}">
                <a16:creationId xmlns:a16="http://schemas.microsoft.com/office/drawing/2014/main" id="{ED4405DA-2EF7-F699-5B7D-4FE0D48D9334}"/>
              </a:ext>
            </a:extLst>
          </p:cNvPr>
          <p:cNvSpPr/>
          <p:nvPr/>
        </p:nvSpPr>
        <p:spPr>
          <a:xfrm>
            <a:off x="7920397" y="4007257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Rectangle: cantonades arrodonides 42">
            <a:extLst>
              <a:ext uri="{FF2B5EF4-FFF2-40B4-BE49-F238E27FC236}">
                <a16:creationId xmlns:a16="http://schemas.microsoft.com/office/drawing/2014/main" id="{8996B61A-4FC5-24D0-BA22-374C9B419F1F}"/>
              </a:ext>
            </a:extLst>
          </p:cNvPr>
          <p:cNvSpPr/>
          <p:nvPr/>
        </p:nvSpPr>
        <p:spPr>
          <a:xfrm>
            <a:off x="7933643" y="4933879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QuadreDeText 43">
            <a:extLst>
              <a:ext uri="{FF2B5EF4-FFF2-40B4-BE49-F238E27FC236}">
                <a16:creationId xmlns:a16="http://schemas.microsoft.com/office/drawing/2014/main" id="{D2511EC1-3017-C53F-857E-0DF7C03604A0}"/>
              </a:ext>
            </a:extLst>
          </p:cNvPr>
          <p:cNvSpPr txBox="1"/>
          <p:nvPr/>
        </p:nvSpPr>
        <p:spPr>
          <a:xfrm>
            <a:off x="7920396" y="3491563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parque público de vivienda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acceso equitativo 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5" name="QuadreDeText 44">
            <a:extLst>
              <a:ext uri="{FF2B5EF4-FFF2-40B4-BE49-F238E27FC236}">
                <a16:creationId xmlns:a16="http://schemas.microsoft.com/office/drawing/2014/main" id="{7D9E2568-EF35-70EB-31F6-5374086F27C8}"/>
              </a:ext>
            </a:extLst>
          </p:cNvPr>
          <p:cNvSpPr txBox="1"/>
          <p:nvPr/>
        </p:nvSpPr>
        <p:spPr>
          <a:xfrm>
            <a:off x="7893384" y="4407367"/>
            <a:ext cx="1889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servicios básicos 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equipamientos cívicos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6" name="QuadreDeText 45">
            <a:extLst>
              <a:ext uri="{FF2B5EF4-FFF2-40B4-BE49-F238E27FC236}">
                <a16:creationId xmlns:a16="http://schemas.microsoft.com/office/drawing/2014/main" id="{31180067-B392-5CC7-3604-F31C206ADC0B}"/>
              </a:ext>
            </a:extLst>
          </p:cNvPr>
          <p:cNvSpPr txBox="1"/>
          <p:nvPr/>
        </p:nvSpPr>
        <p:spPr>
          <a:xfrm>
            <a:off x="7946765" y="5340619"/>
            <a:ext cx="174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derechos de las mujeres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desigualdad y pobreza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diversidad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cxnSp>
        <p:nvCxnSpPr>
          <p:cNvPr id="47" name="Connector recte 46">
            <a:extLst>
              <a:ext uri="{FF2B5EF4-FFF2-40B4-BE49-F238E27FC236}">
                <a16:creationId xmlns:a16="http://schemas.microsoft.com/office/drawing/2014/main" id="{70099424-45C1-6097-CCDC-92769339F1CB}"/>
              </a:ext>
            </a:extLst>
          </p:cNvPr>
          <p:cNvCxnSpPr/>
          <p:nvPr/>
        </p:nvCxnSpPr>
        <p:spPr>
          <a:xfrm>
            <a:off x="8757480" y="2842368"/>
            <a:ext cx="0" cy="236647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>
            <a:extLst>
              <a:ext uri="{FF2B5EF4-FFF2-40B4-BE49-F238E27FC236}">
                <a16:creationId xmlns:a16="http://schemas.microsoft.com/office/drawing/2014/main" id="{886637D8-D307-DA90-7337-EDC0AD033307}"/>
              </a:ext>
            </a:extLst>
          </p:cNvPr>
          <p:cNvCxnSpPr>
            <a:cxnSpLocks/>
          </p:cNvCxnSpPr>
          <p:nvPr/>
        </p:nvCxnSpPr>
        <p:spPr>
          <a:xfrm>
            <a:off x="8755155" y="3830117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recte 48">
            <a:extLst>
              <a:ext uri="{FF2B5EF4-FFF2-40B4-BE49-F238E27FC236}">
                <a16:creationId xmlns:a16="http://schemas.microsoft.com/office/drawing/2014/main" id="{313E0064-A7F3-59C9-2B21-4FCF34692FF5}"/>
              </a:ext>
            </a:extLst>
          </p:cNvPr>
          <p:cNvCxnSpPr>
            <a:cxnSpLocks/>
          </p:cNvCxnSpPr>
          <p:nvPr/>
        </p:nvCxnSpPr>
        <p:spPr>
          <a:xfrm>
            <a:off x="8712487" y="4764555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QuadreDeText 49">
            <a:extLst>
              <a:ext uri="{FF2B5EF4-FFF2-40B4-BE49-F238E27FC236}">
                <a16:creationId xmlns:a16="http://schemas.microsoft.com/office/drawing/2014/main" id="{6782A186-F7F6-69AE-0486-8DAB650D67BF}"/>
              </a:ext>
            </a:extLst>
          </p:cNvPr>
          <p:cNvSpPr txBox="1"/>
          <p:nvPr/>
        </p:nvSpPr>
        <p:spPr>
          <a:xfrm>
            <a:off x="7963562" y="5893058"/>
            <a:ext cx="201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Liderazgo político y corresponsabilidad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51" name="Rectangle: cantonades arrodonides 50">
            <a:extLst>
              <a:ext uri="{FF2B5EF4-FFF2-40B4-BE49-F238E27FC236}">
                <a16:creationId xmlns:a16="http://schemas.microsoft.com/office/drawing/2014/main" id="{2760498A-DCD3-4A28-423C-D5E9AE46D558}"/>
              </a:ext>
            </a:extLst>
          </p:cNvPr>
          <p:cNvSpPr/>
          <p:nvPr/>
        </p:nvSpPr>
        <p:spPr>
          <a:xfrm>
            <a:off x="7950440" y="5886428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QuadreDeText 51">
            <a:extLst>
              <a:ext uri="{FF2B5EF4-FFF2-40B4-BE49-F238E27FC236}">
                <a16:creationId xmlns:a16="http://schemas.microsoft.com/office/drawing/2014/main" id="{EF4DC74F-E4E6-E191-DD75-8894E1927855}"/>
              </a:ext>
            </a:extLst>
          </p:cNvPr>
          <p:cNvSpPr txBox="1"/>
          <p:nvPr/>
        </p:nvSpPr>
        <p:spPr>
          <a:xfrm>
            <a:off x="7963562" y="6293168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participación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gobernanza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cxnSp>
        <p:nvCxnSpPr>
          <p:cNvPr id="53" name="Connector recte 52">
            <a:extLst>
              <a:ext uri="{FF2B5EF4-FFF2-40B4-BE49-F238E27FC236}">
                <a16:creationId xmlns:a16="http://schemas.microsoft.com/office/drawing/2014/main" id="{7D1A95F8-EA8E-58A6-03C8-EB8BB5417C03}"/>
              </a:ext>
            </a:extLst>
          </p:cNvPr>
          <p:cNvCxnSpPr>
            <a:cxnSpLocks/>
          </p:cNvCxnSpPr>
          <p:nvPr/>
        </p:nvCxnSpPr>
        <p:spPr>
          <a:xfrm>
            <a:off x="8729284" y="5717104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QuadreDeText 53">
            <a:extLst>
              <a:ext uri="{FF2B5EF4-FFF2-40B4-BE49-F238E27FC236}">
                <a16:creationId xmlns:a16="http://schemas.microsoft.com/office/drawing/2014/main" id="{461B3D76-C395-1940-8311-9FF126072C86}"/>
              </a:ext>
            </a:extLst>
          </p:cNvPr>
          <p:cNvSpPr txBox="1"/>
          <p:nvPr/>
        </p:nvSpPr>
        <p:spPr>
          <a:xfrm>
            <a:off x="10100013" y="3095460"/>
            <a:ext cx="174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Formación, ocupación y dinamización económica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2BF9FA5A-8031-208C-B0EF-4C725B373388}"/>
              </a:ext>
            </a:extLst>
          </p:cNvPr>
          <p:cNvSpPr txBox="1"/>
          <p:nvPr/>
        </p:nvSpPr>
        <p:spPr>
          <a:xfrm>
            <a:off x="10100012" y="4017388"/>
            <a:ext cx="174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Economía local, verde y circular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56" name="QuadreDeText 55">
            <a:extLst>
              <a:ext uri="{FF2B5EF4-FFF2-40B4-BE49-F238E27FC236}">
                <a16:creationId xmlns:a16="http://schemas.microsoft.com/office/drawing/2014/main" id="{522FDDFE-A399-00B9-CCDB-A79D9BFE0BAB}"/>
              </a:ext>
            </a:extLst>
          </p:cNvPr>
          <p:cNvSpPr txBox="1"/>
          <p:nvPr/>
        </p:nvSpPr>
        <p:spPr>
          <a:xfrm>
            <a:off x="10126379" y="5017349"/>
            <a:ext cx="2016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Digitalización universal 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57" name="Rectangle: cantonades arrodonides 56">
            <a:extLst>
              <a:ext uri="{FF2B5EF4-FFF2-40B4-BE49-F238E27FC236}">
                <a16:creationId xmlns:a16="http://schemas.microsoft.com/office/drawing/2014/main" id="{B542AFB2-3C23-1BFA-F026-DD214CDB8C7B}"/>
              </a:ext>
            </a:extLst>
          </p:cNvPr>
          <p:cNvSpPr/>
          <p:nvPr/>
        </p:nvSpPr>
        <p:spPr>
          <a:xfrm>
            <a:off x="10100012" y="3095460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Rectangle: cantonades arrodonides 57">
            <a:extLst>
              <a:ext uri="{FF2B5EF4-FFF2-40B4-BE49-F238E27FC236}">
                <a16:creationId xmlns:a16="http://schemas.microsoft.com/office/drawing/2014/main" id="{323E9A03-8216-E181-F331-B8B63665D9B8}"/>
              </a:ext>
            </a:extLst>
          </p:cNvPr>
          <p:cNvSpPr/>
          <p:nvPr/>
        </p:nvSpPr>
        <p:spPr>
          <a:xfrm>
            <a:off x="10100011" y="4003128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Rectangle: cantonades arrodonides 58">
            <a:extLst>
              <a:ext uri="{FF2B5EF4-FFF2-40B4-BE49-F238E27FC236}">
                <a16:creationId xmlns:a16="http://schemas.microsoft.com/office/drawing/2014/main" id="{819FA530-EA04-E26A-DE8F-5864E64F726F}"/>
              </a:ext>
            </a:extLst>
          </p:cNvPr>
          <p:cNvSpPr/>
          <p:nvPr/>
        </p:nvSpPr>
        <p:spPr>
          <a:xfrm>
            <a:off x="10113257" y="4929750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QuadreDeText 59">
            <a:extLst>
              <a:ext uri="{FF2B5EF4-FFF2-40B4-BE49-F238E27FC236}">
                <a16:creationId xmlns:a16="http://schemas.microsoft.com/office/drawing/2014/main" id="{CEA59E7E-412D-C7A4-D22A-AB9DEDDFB8FC}"/>
              </a:ext>
            </a:extLst>
          </p:cNvPr>
          <p:cNvSpPr txBox="1"/>
          <p:nvPr/>
        </p:nvSpPr>
        <p:spPr>
          <a:xfrm>
            <a:off x="10100010" y="3487434"/>
            <a:ext cx="174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investigación y capacitación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orientación y formación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61" name="QuadreDeText 60">
            <a:extLst>
              <a:ext uri="{FF2B5EF4-FFF2-40B4-BE49-F238E27FC236}">
                <a16:creationId xmlns:a16="http://schemas.microsoft.com/office/drawing/2014/main" id="{995AD4F5-8B3F-7316-BFA3-5D98ABE229F5}"/>
              </a:ext>
            </a:extLst>
          </p:cNvPr>
          <p:cNvSpPr txBox="1"/>
          <p:nvPr/>
        </p:nvSpPr>
        <p:spPr>
          <a:xfrm>
            <a:off x="10072998" y="4403238"/>
            <a:ext cx="1889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comercio, servicios y logística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sectores de actividad económica</a:t>
            </a:r>
            <a:endParaRPr lang="ca-ES" sz="800" i="1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62" name="QuadreDeText 61">
            <a:extLst>
              <a:ext uri="{FF2B5EF4-FFF2-40B4-BE49-F238E27FC236}">
                <a16:creationId xmlns:a16="http://schemas.microsoft.com/office/drawing/2014/main" id="{A60717CC-0034-CEFF-BD89-BAF987D5421A}"/>
              </a:ext>
            </a:extLst>
          </p:cNvPr>
          <p:cNvSpPr txBox="1"/>
          <p:nvPr/>
        </p:nvSpPr>
        <p:spPr>
          <a:xfrm>
            <a:off x="10126379" y="5336490"/>
            <a:ext cx="206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digitalización y conectividad</a:t>
            </a:r>
          </a:p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administración electrónica y gestión inteligente</a:t>
            </a:r>
          </a:p>
        </p:txBody>
      </p:sp>
      <p:cxnSp>
        <p:nvCxnSpPr>
          <p:cNvPr id="63" name="Connector recte 62">
            <a:extLst>
              <a:ext uri="{FF2B5EF4-FFF2-40B4-BE49-F238E27FC236}">
                <a16:creationId xmlns:a16="http://schemas.microsoft.com/office/drawing/2014/main" id="{8D17DC7F-6F70-5FD6-3847-51CDD50D3F6F}"/>
              </a:ext>
            </a:extLst>
          </p:cNvPr>
          <p:cNvCxnSpPr>
            <a:cxnSpLocks/>
          </p:cNvCxnSpPr>
          <p:nvPr/>
        </p:nvCxnSpPr>
        <p:spPr>
          <a:xfrm>
            <a:off x="10934769" y="3825988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 recte 127">
            <a:extLst>
              <a:ext uri="{FF2B5EF4-FFF2-40B4-BE49-F238E27FC236}">
                <a16:creationId xmlns:a16="http://schemas.microsoft.com/office/drawing/2014/main" id="{4A28A6FB-E81C-7E57-A631-C94CDD318DDA}"/>
              </a:ext>
            </a:extLst>
          </p:cNvPr>
          <p:cNvCxnSpPr>
            <a:cxnSpLocks/>
          </p:cNvCxnSpPr>
          <p:nvPr/>
        </p:nvCxnSpPr>
        <p:spPr>
          <a:xfrm>
            <a:off x="10892101" y="4760426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QuadreDeText 128">
            <a:extLst>
              <a:ext uri="{FF2B5EF4-FFF2-40B4-BE49-F238E27FC236}">
                <a16:creationId xmlns:a16="http://schemas.microsoft.com/office/drawing/2014/main" id="{C8BA0562-5C99-B5B6-ECB5-1C27DC31C4D7}"/>
              </a:ext>
            </a:extLst>
          </p:cNvPr>
          <p:cNvSpPr txBox="1"/>
          <p:nvPr/>
        </p:nvSpPr>
        <p:spPr>
          <a:xfrm>
            <a:off x="10143176" y="5888929"/>
            <a:ext cx="201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Promoción de la ciudad y cultura</a:t>
            </a:r>
            <a:endParaRPr lang="ca-ES" sz="10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0" name="Rectangle: cantonades arrodonides 129">
            <a:extLst>
              <a:ext uri="{FF2B5EF4-FFF2-40B4-BE49-F238E27FC236}">
                <a16:creationId xmlns:a16="http://schemas.microsoft.com/office/drawing/2014/main" id="{FB68F7E4-4FF9-ECC8-9BD3-D3CD4502604F}"/>
              </a:ext>
            </a:extLst>
          </p:cNvPr>
          <p:cNvSpPr/>
          <p:nvPr/>
        </p:nvSpPr>
        <p:spPr>
          <a:xfrm>
            <a:off x="10130054" y="5882299"/>
            <a:ext cx="1747383" cy="400110"/>
          </a:xfrm>
          <a:prstGeom prst="roundRect">
            <a:avLst/>
          </a:prstGeom>
          <a:noFill/>
          <a:ln>
            <a:solidFill>
              <a:srgbClr val="9BD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1" name="QuadreDeText 130">
            <a:extLst>
              <a:ext uri="{FF2B5EF4-FFF2-40B4-BE49-F238E27FC236}">
                <a16:creationId xmlns:a16="http://schemas.microsoft.com/office/drawing/2014/main" id="{5C8304F6-4542-97FA-72CC-820661678C47}"/>
              </a:ext>
            </a:extLst>
          </p:cNvPr>
          <p:cNvSpPr txBox="1"/>
          <p:nvPr/>
        </p:nvSpPr>
        <p:spPr>
          <a:xfrm>
            <a:off x="10143176" y="6289039"/>
            <a:ext cx="1747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# patrimonio y turismo</a:t>
            </a:r>
          </a:p>
        </p:txBody>
      </p:sp>
      <p:cxnSp>
        <p:nvCxnSpPr>
          <p:cNvPr id="132" name="Connector recte 131">
            <a:extLst>
              <a:ext uri="{FF2B5EF4-FFF2-40B4-BE49-F238E27FC236}">
                <a16:creationId xmlns:a16="http://schemas.microsoft.com/office/drawing/2014/main" id="{9325ABA2-E3A9-F384-6C66-208F5764047B}"/>
              </a:ext>
            </a:extLst>
          </p:cNvPr>
          <p:cNvCxnSpPr>
            <a:cxnSpLocks/>
          </p:cNvCxnSpPr>
          <p:nvPr/>
        </p:nvCxnSpPr>
        <p:spPr>
          <a:xfrm>
            <a:off x="10908898" y="5712975"/>
            <a:ext cx="0" cy="118323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 recte 132">
            <a:extLst>
              <a:ext uri="{FF2B5EF4-FFF2-40B4-BE49-F238E27FC236}">
                <a16:creationId xmlns:a16="http://schemas.microsoft.com/office/drawing/2014/main" id="{7D908798-D2E1-E299-AE99-F5CD1325C54D}"/>
              </a:ext>
            </a:extLst>
          </p:cNvPr>
          <p:cNvCxnSpPr/>
          <p:nvPr/>
        </p:nvCxnSpPr>
        <p:spPr>
          <a:xfrm>
            <a:off x="10934769" y="2815298"/>
            <a:ext cx="0" cy="236647"/>
          </a:xfrm>
          <a:prstGeom prst="line">
            <a:avLst/>
          </a:prstGeom>
          <a:ln w="19050">
            <a:solidFill>
              <a:srgbClr val="36A4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QuadreDeText 133">
            <a:extLst>
              <a:ext uri="{FF2B5EF4-FFF2-40B4-BE49-F238E27FC236}">
                <a16:creationId xmlns:a16="http://schemas.microsoft.com/office/drawing/2014/main" id="{9C9B838F-3528-6E3D-79CE-4DB8BEBE72DC}"/>
              </a:ext>
            </a:extLst>
          </p:cNvPr>
          <p:cNvSpPr txBox="1"/>
          <p:nvPr/>
        </p:nvSpPr>
        <p:spPr>
          <a:xfrm>
            <a:off x="5366756" y="3176551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L2.1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5" name="QuadreDeText 134">
            <a:extLst>
              <a:ext uri="{FF2B5EF4-FFF2-40B4-BE49-F238E27FC236}">
                <a16:creationId xmlns:a16="http://schemas.microsoft.com/office/drawing/2014/main" id="{822B130F-1A71-D818-713C-3416E1520C1B}"/>
              </a:ext>
            </a:extLst>
          </p:cNvPr>
          <p:cNvSpPr txBox="1"/>
          <p:nvPr/>
        </p:nvSpPr>
        <p:spPr>
          <a:xfrm>
            <a:off x="5360225" y="4098306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L2.2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6" name="QuadreDeText 135">
            <a:extLst>
              <a:ext uri="{FF2B5EF4-FFF2-40B4-BE49-F238E27FC236}">
                <a16:creationId xmlns:a16="http://schemas.microsoft.com/office/drawing/2014/main" id="{9AE3B90D-588E-786F-D2C8-C494EFBFDD9E}"/>
              </a:ext>
            </a:extLst>
          </p:cNvPr>
          <p:cNvSpPr txBox="1"/>
          <p:nvPr/>
        </p:nvSpPr>
        <p:spPr>
          <a:xfrm>
            <a:off x="5366756" y="5037734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L2.3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7" name="QuadreDeText 136">
            <a:extLst>
              <a:ext uri="{FF2B5EF4-FFF2-40B4-BE49-F238E27FC236}">
                <a16:creationId xmlns:a16="http://schemas.microsoft.com/office/drawing/2014/main" id="{D93FA16C-872B-3104-3AED-30537D72ECC6}"/>
              </a:ext>
            </a:extLst>
          </p:cNvPr>
          <p:cNvSpPr txBox="1"/>
          <p:nvPr/>
        </p:nvSpPr>
        <p:spPr>
          <a:xfrm>
            <a:off x="7519045" y="3176551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L3.1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8" name="QuadreDeText 137">
            <a:extLst>
              <a:ext uri="{FF2B5EF4-FFF2-40B4-BE49-F238E27FC236}">
                <a16:creationId xmlns:a16="http://schemas.microsoft.com/office/drawing/2014/main" id="{F13383A3-19F0-D42D-0A5C-0B158CD0EAA6}"/>
              </a:ext>
            </a:extLst>
          </p:cNvPr>
          <p:cNvSpPr txBox="1"/>
          <p:nvPr/>
        </p:nvSpPr>
        <p:spPr>
          <a:xfrm>
            <a:off x="7512514" y="4098306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L3.2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39" name="QuadreDeText 138">
            <a:extLst>
              <a:ext uri="{FF2B5EF4-FFF2-40B4-BE49-F238E27FC236}">
                <a16:creationId xmlns:a16="http://schemas.microsoft.com/office/drawing/2014/main" id="{CBA0F010-95F3-CA03-506E-7D58A0F57F83}"/>
              </a:ext>
            </a:extLst>
          </p:cNvPr>
          <p:cNvSpPr txBox="1"/>
          <p:nvPr/>
        </p:nvSpPr>
        <p:spPr>
          <a:xfrm>
            <a:off x="7519045" y="5037734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L3.3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0" name="QuadreDeText 139">
            <a:extLst>
              <a:ext uri="{FF2B5EF4-FFF2-40B4-BE49-F238E27FC236}">
                <a16:creationId xmlns:a16="http://schemas.microsoft.com/office/drawing/2014/main" id="{0D0553C3-F625-E954-4BAE-F77EC65FDEB8}"/>
              </a:ext>
            </a:extLst>
          </p:cNvPr>
          <p:cNvSpPr txBox="1"/>
          <p:nvPr/>
        </p:nvSpPr>
        <p:spPr>
          <a:xfrm>
            <a:off x="9699762" y="3152868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L4.1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1" name="QuadreDeText 140">
            <a:extLst>
              <a:ext uri="{FF2B5EF4-FFF2-40B4-BE49-F238E27FC236}">
                <a16:creationId xmlns:a16="http://schemas.microsoft.com/office/drawing/2014/main" id="{3DEBCD4F-7C68-B845-4B7C-BD67ACC1088C}"/>
              </a:ext>
            </a:extLst>
          </p:cNvPr>
          <p:cNvSpPr txBox="1"/>
          <p:nvPr/>
        </p:nvSpPr>
        <p:spPr>
          <a:xfrm>
            <a:off x="9693231" y="4074623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L4.2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2" name="QuadreDeText 141">
            <a:extLst>
              <a:ext uri="{FF2B5EF4-FFF2-40B4-BE49-F238E27FC236}">
                <a16:creationId xmlns:a16="http://schemas.microsoft.com/office/drawing/2014/main" id="{1BAAA20D-625E-8BC9-CA48-182BF892C5B4}"/>
              </a:ext>
            </a:extLst>
          </p:cNvPr>
          <p:cNvSpPr txBox="1"/>
          <p:nvPr/>
        </p:nvSpPr>
        <p:spPr>
          <a:xfrm>
            <a:off x="9699762" y="5014051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L4.3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3" name="QuadreDeText 142">
            <a:extLst>
              <a:ext uri="{FF2B5EF4-FFF2-40B4-BE49-F238E27FC236}">
                <a16:creationId xmlns:a16="http://schemas.microsoft.com/office/drawing/2014/main" id="{0EC2F9C9-3FCD-3040-A97E-C86CB1231E2D}"/>
              </a:ext>
            </a:extLst>
          </p:cNvPr>
          <p:cNvSpPr txBox="1"/>
          <p:nvPr/>
        </p:nvSpPr>
        <p:spPr>
          <a:xfrm>
            <a:off x="7532139" y="5960349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L3.4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4" name="QuadreDeText 143">
            <a:extLst>
              <a:ext uri="{FF2B5EF4-FFF2-40B4-BE49-F238E27FC236}">
                <a16:creationId xmlns:a16="http://schemas.microsoft.com/office/drawing/2014/main" id="{E233C681-8890-4853-312C-929674436345}"/>
              </a:ext>
            </a:extLst>
          </p:cNvPr>
          <p:cNvSpPr txBox="1"/>
          <p:nvPr/>
        </p:nvSpPr>
        <p:spPr>
          <a:xfrm>
            <a:off x="9712856" y="5936666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L4.4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D80CAC0-5F73-AF00-43FB-69796934442C}"/>
              </a:ext>
            </a:extLst>
          </p:cNvPr>
          <p:cNvSpPr txBox="1"/>
          <p:nvPr/>
        </p:nvSpPr>
        <p:spPr>
          <a:xfrm>
            <a:off x="3177185" y="3156166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L1.1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5" name="QuadreDeText 144">
            <a:extLst>
              <a:ext uri="{FF2B5EF4-FFF2-40B4-BE49-F238E27FC236}">
                <a16:creationId xmlns:a16="http://schemas.microsoft.com/office/drawing/2014/main" id="{588778C6-5BC6-0055-F060-01FDDA3175B8}"/>
              </a:ext>
            </a:extLst>
          </p:cNvPr>
          <p:cNvSpPr txBox="1"/>
          <p:nvPr/>
        </p:nvSpPr>
        <p:spPr>
          <a:xfrm>
            <a:off x="3170654" y="4077921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L1.2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46" name="QuadreDeText 145">
            <a:extLst>
              <a:ext uri="{FF2B5EF4-FFF2-40B4-BE49-F238E27FC236}">
                <a16:creationId xmlns:a16="http://schemas.microsoft.com/office/drawing/2014/main" id="{D9190AAC-9CC5-2917-3229-ECF5E9DB19C7}"/>
              </a:ext>
            </a:extLst>
          </p:cNvPr>
          <p:cNvSpPr txBox="1"/>
          <p:nvPr/>
        </p:nvSpPr>
        <p:spPr>
          <a:xfrm>
            <a:off x="3177185" y="5017349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9BDEC0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L1.3</a:t>
            </a:r>
            <a:endParaRPr lang="ca-ES" sz="1100" dirty="0">
              <a:solidFill>
                <a:srgbClr val="9BDEC0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8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224366" y="5520193"/>
            <a:ext cx="11332321" cy="1033889"/>
            <a:chOff x="168275" y="4239400"/>
            <a:chExt cx="6577342" cy="600075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275" y="4239400"/>
              <a:ext cx="1724025" cy="6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4616" y="4315600"/>
              <a:ext cx="4191000" cy="447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8"/>
          <p:cNvSpPr txBox="1"/>
          <p:nvPr/>
        </p:nvSpPr>
        <p:spPr>
          <a:xfrm>
            <a:off x="2371067" y="1310885"/>
            <a:ext cx="7387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/>
            <a:r>
              <a:rPr lang="es" sz="3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L’Agenda Urbana</a:t>
            </a:r>
            <a:endParaRPr sz="3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/>
            <a:r>
              <a:rPr lang="es" sz="3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 Santa Coloma de Gramenet</a:t>
            </a:r>
            <a:endParaRPr sz="3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/>
            <a:r>
              <a:rPr lang="es-ES" sz="36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ca-ES" sz="3600" b="1" dirty="0" err="1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ontingut</a:t>
            </a:r>
            <a:r>
              <a:rPr lang="es-ES" sz="36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 del Pla </a:t>
            </a:r>
            <a:r>
              <a:rPr lang="es-ES" sz="3600" b="1" dirty="0" err="1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d’Acció</a:t>
            </a:r>
            <a:endParaRPr sz="3600" b="1" dirty="0">
              <a:solidFill>
                <a:srgbClr val="60E3A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/>
            <a:endParaRPr sz="36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endParaRPr sz="2400" dirty="0"/>
          </a:p>
        </p:txBody>
      </p:sp>
      <p:sp>
        <p:nvSpPr>
          <p:cNvPr id="116" name="Google Shape;116;p18"/>
          <p:cNvSpPr/>
          <p:nvPr/>
        </p:nvSpPr>
        <p:spPr>
          <a:xfrm>
            <a:off x="2022800" y="1539317"/>
            <a:ext cx="98400" cy="1514400"/>
          </a:xfrm>
          <a:prstGeom prst="rect">
            <a:avLst/>
          </a:prstGeom>
          <a:solidFill>
            <a:srgbClr val="60E3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105;p17">
            <a:extLst>
              <a:ext uri="{FF2B5EF4-FFF2-40B4-BE49-F238E27FC236}">
                <a16:creationId xmlns:a16="http://schemas.microsoft.com/office/drawing/2014/main" id="{5F76DCC6-C9EE-5B63-0CAC-D007FF86E9D5}"/>
              </a:ext>
            </a:extLst>
          </p:cNvPr>
          <p:cNvSpPr txBox="1"/>
          <p:nvPr/>
        </p:nvSpPr>
        <p:spPr>
          <a:xfrm>
            <a:off x="2548033" y="3542240"/>
            <a:ext cx="5540400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Aft>
                <a:spcPts val="0"/>
              </a:spcAft>
              <a:buNone/>
            </a:pPr>
            <a:r>
              <a:rPr lang="es" sz="1100" dirty="0">
                <a:solidFill>
                  <a:srgbClr val="60E3A9"/>
                </a:solidFill>
                <a:latin typeface="Inter Light"/>
                <a:ea typeface="Inter Light"/>
                <a:cs typeface="Inter Light"/>
                <a:sym typeface="Inter Light"/>
              </a:rPr>
              <a:t>Mònica Beguer, TerritorisXLM</a:t>
            </a:r>
            <a:endParaRPr lang="ca-ES" sz="1100" dirty="0">
              <a:solidFill>
                <a:srgbClr val="60E3A9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just" rtl="0">
              <a:spcAft>
                <a:spcPts val="0"/>
              </a:spcAft>
              <a:buNone/>
            </a:pPr>
            <a:r>
              <a:rPr lang="ca-ES" sz="1100" dirty="0">
                <a:solidFill>
                  <a:srgbClr val="60E3A9"/>
                </a:solidFill>
                <a:latin typeface="Inter Light"/>
                <a:ea typeface="Inter Light"/>
                <a:cs typeface="Inter Light"/>
                <a:sym typeface="Inter Light"/>
              </a:rPr>
              <a:t>Mar Santamaria, 300.000Kms</a:t>
            </a:r>
          </a:p>
          <a:p>
            <a:pPr marL="0" lvl="0" indent="0" algn="just" rtl="0">
              <a:spcAft>
                <a:spcPts val="0"/>
              </a:spcAft>
              <a:buNone/>
            </a:pPr>
            <a:r>
              <a:rPr lang="it-IT" sz="1100" dirty="0">
                <a:solidFill>
                  <a:srgbClr val="60E3A9"/>
                </a:solidFill>
                <a:latin typeface="Inter Light"/>
                <a:ea typeface="Inter Light"/>
                <a:cs typeface="Inter Light"/>
                <a:sym typeface="Inter Light"/>
              </a:rPr>
              <a:t>Saray Espejo, Instrategies Laboratori d’</a:t>
            </a:r>
            <a:r>
              <a:rPr lang="it-IT" sz="1100" dirty="0" err="1">
                <a:solidFill>
                  <a:srgbClr val="60E3A9"/>
                </a:solidFill>
                <a:latin typeface="Inter Light"/>
                <a:ea typeface="Inter Light"/>
                <a:cs typeface="Inter Light"/>
                <a:sym typeface="Inter Light"/>
              </a:rPr>
              <a:t>Idees</a:t>
            </a:r>
            <a:endParaRPr lang="it-IT" sz="1100" dirty="0">
              <a:solidFill>
                <a:srgbClr val="60E3A9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just" rtl="0">
              <a:spcAft>
                <a:spcPts val="0"/>
              </a:spcAft>
              <a:buNone/>
            </a:pPr>
            <a:r>
              <a:rPr lang="it-IT" sz="1100" dirty="0">
                <a:solidFill>
                  <a:srgbClr val="60E3A9"/>
                </a:solidFill>
                <a:latin typeface="Inter Light"/>
                <a:ea typeface="Inter Light"/>
                <a:cs typeface="Inter Light"/>
                <a:sym typeface="Inter Light"/>
              </a:rPr>
              <a:t>Sara Sanchez, Tech </a:t>
            </a:r>
            <a:r>
              <a:rPr lang="it-IT" sz="1100" dirty="0" err="1">
                <a:solidFill>
                  <a:srgbClr val="60E3A9"/>
                </a:solidFill>
                <a:latin typeface="Inter Light"/>
                <a:ea typeface="Inter Light"/>
                <a:cs typeface="Inter Light"/>
                <a:sym typeface="Inter Light"/>
              </a:rPr>
              <a:t>Frendly</a:t>
            </a:r>
            <a:endParaRPr lang="it-IT" sz="1100" dirty="0">
              <a:solidFill>
                <a:srgbClr val="60E3A9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just" rtl="0">
              <a:spcAft>
                <a:spcPts val="0"/>
              </a:spcAft>
              <a:buNone/>
            </a:pPr>
            <a:endParaRPr lang="it-IT" sz="1100" dirty="0">
              <a:solidFill>
                <a:srgbClr val="60E3A9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just" rtl="0">
              <a:spcAft>
                <a:spcPts val="0"/>
              </a:spcAft>
              <a:buNone/>
            </a:pPr>
            <a:r>
              <a:rPr lang="it-IT" sz="1100" dirty="0">
                <a:solidFill>
                  <a:srgbClr val="60E3A9"/>
                </a:solidFill>
                <a:latin typeface="Inter Light"/>
                <a:ea typeface="Inter Light"/>
                <a:sym typeface="Inter Light"/>
              </a:rPr>
              <a:t>Y con las aportaciones del resto de equipos técnicos que han participado en la redacción de las diagnosis sectoriales y sobervatorio de ciudad.</a:t>
            </a:r>
            <a:endParaRPr lang="it-IT" sz="1100" dirty="0">
              <a:solidFill>
                <a:srgbClr val="60E3A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2F30CA3A-946D-61E4-F5A6-51914F162E20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4. Cap a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anem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visió de futur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6" name="Imatge 175">
            <a:extLst>
              <a:ext uri="{FF2B5EF4-FFF2-40B4-BE49-F238E27FC236}">
                <a16:creationId xmlns:a16="http://schemas.microsoft.com/office/drawing/2014/main" id="{5407C7E3-0A9E-94B1-13DE-0E350C9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716" y="2061831"/>
            <a:ext cx="7544320" cy="4082701"/>
          </a:xfrm>
          <a:prstGeom prst="rect">
            <a:avLst/>
          </a:prstGeom>
        </p:spPr>
      </p:pic>
      <p:sp>
        <p:nvSpPr>
          <p:cNvPr id="6" name="Títol 1">
            <a:extLst>
              <a:ext uri="{FF2B5EF4-FFF2-40B4-BE49-F238E27FC236}">
                <a16:creationId xmlns:a16="http://schemas.microsoft.com/office/drawing/2014/main" id="{C7C94DCD-9865-0044-F34E-FE1B3B81D94B}"/>
              </a:ext>
            </a:extLst>
          </p:cNvPr>
          <p:cNvSpPr txBox="1">
            <a:spLocks/>
          </p:cNvSpPr>
          <p:nvPr/>
        </p:nvSpPr>
        <p:spPr>
          <a:xfrm>
            <a:off x="689713" y="3140547"/>
            <a:ext cx="3144413" cy="2370882"/>
          </a:xfrm>
          <a:prstGeom prst="rect">
            <a:avLst/>
          </a:prstGeom>
          <a:solidFill>
            <a:srgbClr val="EBFBF4"/>
          </a:solidFill>
        </p:spPr>
        <p:txBody>
          <a:bodyPr lIns="91440" tIns="45720" rIns="91440" bIns="45720" anchor="ctr"/>
          <a:lstStyle>
            <a:defPPr>
              <a:defRPr lang="ca-ES"/>
            </a:defPPr>
            <a:lvl1pPr marL="143510">
              <a:spcBef>
                <a:spcPct val="0"/>
              </a:spcBef>
              <a:buNone/>
              <a:defRPr sz="2000">
                <a:ea typeface="+mj-ea"/>
                <a:cs typeface="+mj-cs"/>
              </a:defRPr>
            </a:lvl1pPr>
          </a:lstStyle>
          <a:p>
            <a:pPr marL="1790700" indent="-1647825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Consenso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(político y ciudadano)</a:t>
            </a:r>
          </a:p>
          <a:p>
            <a:pPr marL="1790700" indent="-1647825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Viabilidad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(madurez y financiación)</a:t>
            </a:r>
          </a:p>
          <a:p>
            <a:pPr marL="1790700" indent="-1647825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Innovació</a:t>
            </a:r>
            <a:r>
              <a:rPr lang="es-ES" sz="1100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n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(diseño y ejecución)</a:t>
            </a:r>
          </a:p>
          <a:p>
            <a:pPr marL="1790700" indent="-1647825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Impacto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</a:t>
            </a:r>
            <a:r>
              <a:rPr lang="es-ES" sz="1000" dirty="0" err="1">
                <a:latin typeface="Inter" panose="02000503000000020004" pitchFamily="2" charset="0"/>
                <a:ea typeface="Inter" panose="02000503000000020004" pitchFamily="2" charset="0"/>
              </a:rPr>
              <a:t>nº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 de objetivos vinculados)</a:t>
            </a:r>
          </a:p>
          <a:p>
            <a:pPr marL="1617663" indent="-1474788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Horizontalidad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(igualdad de oportunidades)</a:t>
            </a:r>
          </a:p>
          <a:p>
            <a:pPr marL="1790700" indent="-1647825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Alcance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(cobertura de población)</a:t>
            </a:r>
          </a:p>
          <a:p>
            <a:pPr marL="1790700" indent="-1647825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Sinergias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(otras políticas e instrumentos)</a:t>
            </a:r>
          </a:p>
          <a:p>
            <a:pPr marL="1347788" indent="-1204913">
              <a:spcBef>
                <a:spcPts val="600"/>
              </a:spcBef>
            </a:pPr>
            <a:r>
              <a:rPr lang="es-ES" sz="1100" b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Oportunidad</a:t>
            </a:r>
            <a:r>
              <a:rPr lang="es-ES" sz="11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(alineación con el PRTR para captación de fondos Next </a:t>
            </a:r>
            <a:r>
              <a:rPr lang="es-ES" sz="1000" dirty="0" err="1">
                <a:latin typeface="Inter" panose="02000503000000020004" pitchFamily="2" charset="0"/>
                <a:ea typeface="Inter" panose="02000503000000020004" pitchFamily="2" charset="0"/>
              </a:rPr>
              <a:t>Generation</a:t>
            </a:r>
            <a:r>
              <a:rPr lang="es-ES" sz="1000" dirty="0">
                <a:latin typeface="Inter" panose="02000503000000020004" pitchFamily="2" charset="0"/>
                <a:ea typeface="Inter" panose="02000503000000020004" pitchFamily="2" charset="0"/>
              </a:rPr>
              <a:t> EU)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3F96BAE-B9B2-F291-1D9B-AADF782E0B52}"/>
              </a:ext>
            </a:extLst>
          </p:cNvPr>
          <p:cNvSpPr txBox="1">
            <a:spLocks/>
          </p:cNvSpPr>
          <p:nvPr/>
        </p:nvSpPr>
        <p:spPr>
          <a:xfrm rot="16200000">
            <a:off x="-752915" y="3428357"/>
            <a:ext cx="2550070" cy="619087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Atributs</a:t>
            </a:r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id="{000F82D9-9C8B-A6D5-2457-9F93DA6AA347}"/>
              </a:ext>
            </a:extLst>
          </p:cNvPr>
          <p:cNvSpPr txBox="1">
            <a:spLocks/>
          </p:cNvSpPr>
          <p:nvPr/>
        </p:nvSpPr>
        <p:spPr>
          <a:xfrm>
            <a:off x="481713" y="2043987"/>
            <a:ext cx="3566411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4 eixos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14 estratègies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14 accions tractores per impulsar el canvi</a:t>
            </a:r>
          </a:p>
        </p:txBody>
      </p:sp>
    </p:spTree>
    <p:extLst>
      <p:ext uri="{BB962C8B-B14F-4D97-AF65-F5344CB8AC3E}">
        <p14:creationId xmlns:p14="http://schemas.microsoft.com/office/powerpoint/2010/main" val="219735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9FAEEF47-1D73-D045-D402-8CF7EE2B1951}"/>
              </a:ext>
            </a:extLst>
          </p:cNvPr>
          <p:cNvSpPr txBox="1">
            <a:spLocks/>
          </p:cNvSpPr>
          <p:nvPr/>
        </p:nvSpPr>
        <p:spPr>
          <a:xfrm>
            <a:off x="518951" y="1787890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64 accions. Llistat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7060C0-1308-9990-66C6-ADB1E2ECC174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5. Què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farem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accions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6D3C3C76-776E-7CB6-25D3-F0F3039CA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71" y="375401"/>
            <a:ext cx="7246744" cy="327104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BF7336FC-6183-56A5-37D6-9E55834B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89" y="3742185"/>
            <a:ext cx="7047832" cy="27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ol 1">
            <a:extLst>
              <a:ext uri="{FF2B5EF4-FFF2-40B4-BE49-F238E27FC236}">
                <a16:creationId xmlns:a16="http://schemas.microsoft.com/office/drawing/2014/main" id="{CD7060C0-1308-9990-66C6-ADB1E2ECC174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5. Què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farem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accions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40C4DBBA-72ED-C4D9-814A-0EF45546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71" y="477189"/>
            <a:ext cx="7246744" cy="321086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5A81C90-2D89-6BDE-0E48-EE05C5364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171" y="3778039"/>
            <a:ext cx="7246744" cy="2821941"/>
          </a:xfrm>
          <a:prstGeom prst="rect">
            <a:avLst/>
          </a:prstGeom>
        </p:spPr>
      </p:pic>
      <p:sp>
        <p:nvSpPr>
          <p:cNvPr id="8" name="Títol 1">
            <a:extLst>
              <a:ext uri="{FF2B5EF4-FFF2-40B4-BE49-F238E27FC236}">
                <a16:creationId xmlns:a16="http://schemas.microsoft.com/office/drawing/2014/main" id="{6C0818A6-5474-6208-EDC7-C1E87E0E0710}"/>
              </a:ext>
            </a:extLst>
          </p:cNvPr>
          <p:cNvSpPr txBox="1">
            <a:spLocks/>
          </p:cNvSpPr>
          <p:nvPr/>
        </p:nvSpPr>
        <p:spPr>
          <a:xfrm>
            <a:off x="518951" y="1787890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64 accions. Llistat índex</a:t>
            </a:r>
          </a:p>
        </p:txBody>
      </p:sp>
    </p:spTree>
    <p:extLst>
      <p:ext uri="{BB962C8B-B14F-4D97-AF65-F5344CB8AC3E}">
        <p14:creationId xmlns:p14="http://schemas.microsoft.com/office/powerpoint/2010/main" val="101973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tge 20">
            <a:extLst>
              <a:ext uri="{FF2B5EF4-FFF2-40B4-BE49-F238E27FC236}">
                <a16:creationId xmlns:a16="http://schemas.microsoft.com/office/drawing/2014/main" id="{7E5E6EDA-ABB6-0783-1278-5BFFC6FD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374" y="314068"/>
            <a:ext cx="4494360" cy="6319198"/>
          </a:xfrm>
          <a:prstGeom prst="rect">
            <a:avLst/>
          </a:prstGeom>
        </p:spPr>
      </p:pic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9FAEEF47-1D73-D045-D402-8CF7EE2B1951}"/>
              </a:ext>
            </a:extLst>
          </p:cNvPr>
          <p:cNvSpPr txBox="1">
            <a:spLocks/>
          </p:cNvSpPr>
          <p:nvPr/>
        </p:nvSpPr>
        <p:spPr>
          <a:xfrm>
            <a:off x="518951" y="1787890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64 accions. Fitxes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7060C0-1308-9990-66C6-ADB1E2ECC174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5. Què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farem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accions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D3EE728A-DA4B-4159-D4C8-77874B3ABA19}"/>
              </a:ext>
            </a:extLst>
          </p:cNvPr>
          <p:cNvSpPr txBox="1">
            <a:spLocks/>
          </p:cNvSpPr>
          <p:nvPr/>
        </p:nvSpPr>
        <p:spPr>
          <a:xfrm>
            <a:off x="5328178" y="768792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Propósito</a:t>
            </a:r>
          </a:p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Línea estratégica</a:t>
            </a:r>
          </a:p>
          <a:p>
            <a:pPr marL="143510" algn="r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61F44B4-DB75-FC65-581A-6494146211D8}"/>
              </a:ext>
            </a:extLst>
          </p:cNvPr>
          <p:cNvSpPr txBox="1">
            <a:spLocks/>
          </p:cNvSpPr>
          <p:nvPr/>
        </p:nvSpPr>
        <p:spPr>
          <a:xfrm>
            <a:off x="5362029" y="1745325"/>
            <a:ext cx="1887814" cy="29733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Temática clave</a:t>
            </a:r>
          </a:p>
          <a:p>
            <a:pPr marL="143510" algn="r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F742BFB7-7C63-AF90-0DC4-0321383E7CED}"/>
              </a:ext>
            </a:extLst>
          </p:cNvPr>
          <p:cNvSpPr txBox="1">
            <a:spLocks/>
          </p:cNvSpPr>
          <p:nvPr/>
        </p:nvSpPr>
        <p:spPr>
          <a:xfrm>
            <a:off x="5317467" y="1526394"/>
            <a:ext cx="1887814" cy="218931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Acción</a:t>
            </a:r>
          </a:p>
          <a:p>
            <a:pPr marL="143510" algn="r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CAD89755-C21D-9DAE-9004-ECD27847BB2C}"/>
              </a:ext>
            </a:extLst>
          </p:cNvPr>
          <p:cNvSpPr txBox="1">
            <a:spLocks/>
          </p:cNvSpPr>
          <p:nvPr/>
        </p:nvSpPr>
        <p:spPr>
          <a:xfrm>
            <a:off x="5352241" y="1966219"/>
            <a:ext cx="1887814" cy="550484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Alineación OE</a:t>
            </a:r>
          </a:p>
          <a:p>
            <a:pPr marL="143510" algn="r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F71DD0D7-8C78-71F9-FF4C-E35A1EBC4EA2}"/>
              </a:ext>
            </a:extLst>
          </p:cNvPr>
          <p:cNvSpPr txBox="1">
            <a:spLocks/>
          </p:cNvSpPr>
          <p:nvPr/>
        </p:nvSpPr>
        <p:spPr>
          <a:xfrm>
            <a:off x="5412198" y="2642473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Descripción de la acción</a:t>
            </a:r>
          </a:p>
          <a:p>
            <a:pPr marL="143510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Títol 1">
            <a:extLst>
              <a:ext uri="{FF2B5EF4-FFF2-40B4-BE49-F238E27FC236}">
                <a16:creationId xmlns:a16="http://schemas.microsoft.com/office/drawing/2014/main" id="{275E4AC9-055F-8146-C34C-0200AD4B06C8}"/>
              </a:ext>
            </a:extLst>
          </p:cNvPr>
          <p:cNvSpPr txBox="1">
            <a:spLocks/>
          </p:cNvSpPr>
          <p:nvPr/>
        </p:nvSpPr>
        <p:spPr>
          <a:xfrm>
            <a:off x="5267932" y="4263898"/>
            <a:ext cx="1887814" cy="1238332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En curso / a implementar</a:t>
            </a:r>
          </a:p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Carácter</a:t>
            </a:r>
          </a:p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Plazo ejecución (corto/medio/largo)</a:t>
            </a:r>
          </a:p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Agentes externos </a:t>
            </a:r>
          </a:p>
          <a:p>
            <a:pPr marL="143510" algn="r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" name="Títol 1">
            <a:extLst>
              <a:ext uri="{FF2B5EF4-FFF2-40B4-BE49-F238E27FC236}">
                <a16:creationId xmlns:a16="http://schemas.microsoft.com/office/drawing/2014/main" id="{3CDAE06B-6449-D322-0925-2F9E9FD80F04}"/>
              </a:ext>
            </a:extLst>
          </p:cNvPr>
          <p:cNvSpPr txBox="1">
            <a:spLocks/>
          </p:cNvSpPr>
          <p:nvPr/>
        </p:nvSpPr>
        <p:spPr>
          <a:xfrm>
            <a:off x="5289150" y="5541040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 algn="r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Indicadores</a:t>
            </a:r>
          </a:p>
          <a:p>
            <a:pPr marL="143510" algn="r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" name="Títol 1">
            <a:extLst>
              <a:ext uri="{FF2B5EF4-FFF2-40B4-BE49-F238E27FC236}">
                <a16:creationId xmlns:a16="http://schemas.microsoft.com/office/drawing/2014/main" id="{D14C6C89-2482-496A-0413-99D95936E2AD}"/>
              </a:ext>
            </a:extLst>
          </p:cNvPr>
          <p:cNvSpPr txBox="1">
            <a:spLocks/>
          </p:cNvSpPr>
          <p:nvPr/>
        </p:nvSpPr>
        <p:spPr>
          <a:xfrm>
            <a:off x="5402873" y="2257084"/>
            <a:ext cx="1887814" cy="340456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es-ES" sz="12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Transversalidad acciones</a:t>
            </a:r>
          </a:p>
          <a:p>
            <a:pPr marL="143510"/>
            <a:endParaRPr lang="es-ES" sz="12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898B2071-4367-0606-BF6B-02AC7A7BEC2B}"/>
              </a:ext>
            </a:extLst>
          </p:cNvPr>
          <p:cNvSpPr txBox="1">
            <a:spLocks/>
          </p:cNvSpPr>
          <p:nvPr/>
        </p:nvSpPr>
        <p:spPr>
          <a:xfrm>
            <a:off x="3296938" y="1914973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es-ES" sz="1200" i="1" dirty="0">
                <a:solidFill>
                  <a:schemeClr val="tx1"/>
                </a:solidFill>
                <a:latin typeface="+mn-lt"/>
              </a:rPr>
              <a:t>MODELO</a:t>
            </a:r>
          </a:p>
          <a:p>
            <a:pPr marL="143510"/>
            <a:endParaRPr lang="es-ES" sz="1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ítol 1">
            <a:extLst>
              <a:ext uri="{FF2B5EF4-FFF2-40B4-BE49-F238E27FC236}">
                <a16:creationId xmlns:a16="http://schemas.microsoft.com/office/drawing/2014/main" id="{CC95EE10-2CB0-CE01-339E-406C4F5FB7DC}"/>
              </a:ext>
            </a:extLst>
          </p:cNvPr>
          <p:cNvSpPr txBox="1">
            <a:spLocks/>
          </p:cNvSpPr>
          <p:nvPr/>
        </p:nvSpPr>
        <p:spPr>
          <a:xfrm>
            <a:off x="3241235" y="2840059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es-ES" sz="1200" i="1" dirty="0">
                <a:solidFill>
                  <a:schemeClr val="tx1"/>
                </a:solidFill>
                <a:latin typeface="+mn-lt"/>
              </a:rPr>
              <a:t>DESCRIPCIÓN</a:t>
            </a:r>
          </a:p>
          <a:p>
            <a:pPr marL="143510"/>
            <a:endParaRPr lang="es-ES" sz="1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ítol 1">
            <a:extLst>
              <a:ext uri="{FF2B5EF4-FFF2-40B4-BE49-F238E27FC236}">
                <a16:creationId xmlns:a16="http://schemas.microsoft.com/office/drawing/2014/main" id="{4E71C193-9E75-306B-A723-39FCC7E9AF70}"/>
              </a:ext>
            </a:extLst>
          </p:cNvPr>
          <p:cNvSpPr txBox="1">
            <a:spLocks/>
          </p:cNvSpPr>
          <p:nvPr/>
        </p:nvSpPr>
        <p:spPr>
          <a:xfrm>
            <a:off x="3304570" y="4432607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es-ES" sz="1200" i="1" dirty="0">
                <a:solidFill>
                  <a:schemeClr val="tx1"/>
                </a:solidFill>
                <a:latin typeface="+mn-lt"/>
              </a:rPr>
              <a:t>VALORACIÓN</a:t>
            </a:r>
          </a:p>
          <a:p>
            <a:pPr marL="143510"/>
            <a:endParaRPr lang="es-ES" sz="1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ítol 1">
            <a:extLst>
              <a:ext uri="{FF2B5EF4-FFF2-40B4-BE49-F238E27FC236}">
                <a16:creationId xmlns:a16="http://schemas.microsoft.com/office/drawing/2014/main" id="{BF9A8F75-5EB6-34FE-1FF7-D58B24761E64}"/>
              </a:ext>
            </a:extLst>
          </p:cNvPr>
          <p:cNvSpPr txBox="1">
            <a:spLocks/>
          </p:cNvSpPr>
          <p:nvPr/>
        </p:nvSpPr>
        <p:spPr>
          <a:xfrm>
            <a:off x="3295662" y="5481004"/>
            <a:ext cx="1887814" cy="71511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es-ES" sz="1200" i="1" dirty="0">
                <a:solidFill>
                  <a:schemeClr val="tx1"/>
                </a:solidFill>
                <a:latin typeface="+mn-lt"/>
              </a:rPr>
              <a:t>SEGUIMIENTO Y EVALUACIÓN</a:t>
            </a:r>
          </a:p>
          <a:p>
            <a:pPr marL="143510"/>
            <a:endParaRPr lang="es-ES" sz="12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Connector recte 17">
            <a:extLst>
              <a:ext uri="{FF2B5EF4-FFF2-40B4-BE49-F238E27FC236}">
                <a16:creationId xmlns:a16="http://schemas.microsoft.com/office/drawing/2014/main" id="{0EB3F8CF-88B9-FC7D-0CD0-6ED580522DD3}"/>
              </a:ext>
            </a:extLst>
          </p:cNvPr>
          <p:cNvCxnSpPr/>
          <p:nvPr/>
        </p:nvCxnSpPr>
        <p:spPr>
          <a:xfrm>
            <a:off x="3465393" y="2597540"/>
            <a:ext cx="3567704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recte 18">
            <a:extLst>
              <a:ext uri="{FF2B5EF4-FFF2-40B4-BE49-F238E27FC236}">
                <a16:creationId xmlns:a16="http://schemas.microsoft.com/office/drawing/2014/main" id="{9353B5FB-46ED-FF65-06CF-D6DBF6C34868}"/>
              </a:ext>
            </a:extLst>
          </p:cNvPr>
          <p:cNvCxnSpPr/>
          <p:nvPr/>
        </p:nvCxnSpPr>
        <p:spPr>
          <a:xfrm>
            <a:off x="3399624" y="4234704"/>
            <a:ext cx="3567704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recte 19">
            <a:extLst>
              <a:ext uri="{FF2B5EF4-FFF2-40B4-BE49-F238E27FC236}">
                <a16:creationId xmlns:a16="http://schemas.microsoft.com/office/drawing/2014/main" id="{70187C60-FCC5-AC74-B414-0820347B5C15}"/>
              </a:ext>
            </a:extLst>
          </p:cNvPr>
          <p:cNvCxnSpPr/>
          <p:nvPr/>
        </p:nvCxnSpPr>
        <p:spPr>
          <a:xfrm>
            <a:off x="3399624" y="5354462"/>
            <a:ext cx="3567704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7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9FAEEF47-1D73-D045-D402-8CF7EE2B1951}"/>
              </a:ext>
            </a:extLst>
          </p:cNvPr>
          <p:cNvSpPr txBox="1">
            <a:spLocks/>
          </p:cNvSpPr>
          <p:nvPr/>
        </p:nvSpPr>
        <p:spPr>
          <a:xfrm>
            <a:off x="518951" y="1787890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Alineació amb la AUE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7060C0-1308-9990-66C6-ADB1E2ECC174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5. Què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farem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accions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0CED01C-85EC-6708-C0AB-E8B1D26D4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4"/>
          <a:stretch/>
        </p:blipFill>
        <p:spPr>
          <a:xfrm>
            <a:off x="4278859" y="1753870"/>
            <a:ext cx="7633503" cy="47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7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9FAEEF47-1D73-D045-D402-8CF7EE2B1951}"/>
              </a:ext>
            </a:extLst>
          </p:cNvPr>
          <p:cNvSpPr txBox="1">
            <a:spLocks/>
          </p:cNvSpPr>
          <p:nvPr/>
        </p:nvSpPr>
        <p:spPr>
          <a:xfrm>
            <a:off x="518951" y="1787890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Alineació amb la AUE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7060C0-1308-9990-66C6-ADB1E2ECC174}"/>
              </a:ext>
            </a:extLst>
          </p:cNvPr>
          <p:cNvSpPr txBox="1">
            <a:spLocks/>
          </p:cNvSpPr>
          <p:nvPr/>
        </p:nvSpPr>
        <p:spPr>
          <a:xfrm>
            <a:off x="418392" y="1367268"/>
            <a:ext cx="471065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5. Què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farem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accions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CC834C1-976F-2974-0710-683026600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6"/>
          <a:stretch/>
        </p:blipFill>
        <p:spPr>
          <a:xfrm>
            <a:off x="4278859" y="2099104"/>
            <a:ext cx="7705205" cy="4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4D6F42E7-01ED-D88C-A2AA-98245F362C63}"/>
              </a:ext>
            </a:extLst>
          </p:cNvPr>
          <p:cNvSpPr txBox="1">
            <a:spLocks/>
          </p:cNvSpPr>
          <p:nvPr/>
        </p:nvSpPr>
        <p:spPr>
          <a:xfrm>
            <a:off x="535489" y="2308518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Sistema d’indicadors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Sistema de </a:t>
            </a:r>
            <a:r>
              <a:rPr lang="ca-ES" sz="12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governança</a:t>
            </a:r>
            <a:endParaRPr lang="ca-ES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Observatori de ciutat</a:t>
            </a:r>
          </a:p>
          <a:p>
            <a:pPr marL="143510">
              <a:spcBef>
                <a:spcPts val="600"/>
              </a:spcBef>
            </a:pPr>
            <a:endParaRPr lang="ca-ES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62B9DA-05CA-7827-7393-7669F1FF7470}"/>
              </a:ext>
            </a:extLst>
          </p:cNvPr>
          <p:cNvSpPr txBox="1">
            <a:spLocks/>
          </p:cNvSpPr>
          <p:nvPr/>
        </p:nvSpPr>
        <p:spPr>
          <a:xfrm>
            <a:off x="418391" y="1379024"/>
            <a:ext cx="5824754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6. Com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seguim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seguiment i avaluació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F49FDC-7B25-DDD2-4143-0A613A2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60E3A9">
                <a:tint val="45000"/>
                <a:satMod val="400000"/>
              </a:srgbClr>
            </a:duotone>
          </a:blip>
          <a:srcRect l="505" r="66799"/>
          <a:stretch/>
        </p:blipFill>
        <p:spPr>
          <a:xfrm>
            <a:off x="4788927" y="2571110"/>
            <a:ext cx="1986889" cy="20106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00CA32-078F-D430-C35B-ED52AAF90C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60E3A9">
                <a:tint val="45000"/>
                <a:satMod val="400000"/>
              </a:srgbClr>
            </a:duotone>
          </a:blip>
          <a:srcRect l="33652" r="33652"/>
          <a:stretch/>
        </p:blipFill>
        <p:spPr>
          <a:xfrm>
            <a:off x="6958200" y="2571110"/>
            <a:ext cx="1986889" cy="20106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3CFDCF-38F1-D3EB-AA0C-9829DECB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60E3A9">
                <a:tint val="45000"/>
                <a:satMod val="400000"/>
              </a:srgbClr>
            </a:duotone>
          </a:blip>
          <a:srcRect l="66617" r="687"/>
          <a:stretch/>
        </p:blipFill>
        <p:spPr>
          <a:xfrm>
            <a:off x="9127473" y="2571110"/>
            <a:ext cx="1986889" cy="2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4D6F42E7-01ED-D88C-A2AA-98245F362C63}"/>
              </a:ext>
            </a:extLst>
          </p:cNvPr>
          <p:cNvSpPr txBox="1">
            <a:spLocks/>
          </p:cNvSpPr>
          <p:nvPr/>
        </p:nvSpPr>
        <p:spPr>
          <a:xfrm>
            <a:off x="535489" y="2308518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Sistema d’indicadors</a:t>
            </a:r>
          </a:p>
          <a:p>
            <a:pPr marL="143510">
              <a:spcBef>
                <a:spcPts val="600"/>
              </a:spcBef>
            </a:pPr>
            <a:r>
              <a:rPr lang="ca-ES" sz="12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Sistema de </a:t>
            </a:r>
            <a:r>
              <a:rPr lang="ca-ES" sz="1200" b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governança</a:t>
            </a:r>
            <a:endParaRPr lang="ca-ES" sz="1200" b="1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Observatori de ciutat</a:t>
            </a:r>
          </a:p>
          <a:p>
            <a:pPr marL="143510">
              <a:spcBef>
                <a:spcPts val="600"/>
              </a:spcBef>
            </a:pPr>
            <a:endParaRPr lang="ca-ES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62B9DA-05CA-7827-7393-7669F1FF7470}"/>
              </a:ext>
            </a:extLst>
          </p:cNvPr>
          <p:cNvSpPr txBox="1">
            <a:spLocks/>
          </p:cNvSpPr>
          <p:nvPr/>
        </p:nvSpPr>
        <p:spPr>
          <a:xfrm>
            <a:off x="418391" y="1379024"/>
            <a:ext cx="5824754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6. Com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seguim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seguiment i avaluació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5F03DBE-9C76-73EC-6B9D-0CABB4111D1C}"/>
              </a:ext>
            </a:extLst>
          </p:cNvPr>
          <p:cNvCxnSpPr>
            <a:cxnSpLocks/>
          </p:cNvCxnSpPr>
          <p:nvPr/>
        </p:nvCxnSpPr>
        <p:spPr>
          <a:xfrm>
            <a:off x="4613132" y="3155058"/>
            <a:ext cx="1612779" cy="0"/>
          </a:xfrm>
          <a:prstGeom prst="line">
            <a:avLst/>
          </a:prstGeom>
          <a:ln w="38100">
            <a:solidFill>
              <a:srgbClr val="60E3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4930ED-51B2-2B08-13AB-429B3AF07772}"/>
              </a:ext>
            </a:extLst>
          </p:cNvPr>
          <p:cNvSpPr txBox="1"/>
          <p:nvPr/>
        </p:nvSpPr>
        <p:spPr>
          <a:xfrm>
            <a:off x="4516065" y="3227226"/>
            <a:ext cx="1806913" cy="650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510" algn="ctr">
              <a:spcBef>
                <a:spcPts val="600"/>
              </a:spcBef>
            </a:pPr>
            <a:r>
              <a:rPr lang="ca-ES" sz="1800" i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Comité</a:t>
            </a:r>
            <a:r>
              <a:rPr lang="ca-ES" sz="1800" i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de </a:t>
            </a:r>
            <a:r>
              <a:rPr lang="ca-ES" sz="1800" i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Gobierno</a:t>
            </a:r>
            <a:endParaRPr lang="ca-ES" sz="1800" i="1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73D8741-9D11-F745-71F8-29B6B0FCBBED}"/>
              </a:ext>
            </a:extLst>
          </p:cNvPr>
          <p:cNvCxnSpPr>
            <a:cxnSpLocks/>
          </p:cNvCxnSpPr>
          <p:nvPr/>
        </p:nvCxnSpPr>
        <p:spPr>
          <a:xfrm>
            <a:off x="4613132" y="4020819"/>
            <a:ext cx="1612779" cy="0"/>
          </a:xfrm>
          <a:prstGeom prst="line">
            <a:avLst/>
          </a:prstGeom>
          <a:ln w="38100">
            <a:solidFill>
              <a:srgbClr val="60E3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6C12F38-53BC-A69E-4217-6B4FB613C74A}"/>
              </a:ext>
            </a:extLst>
          </p:cNvPr>
          <p:cNvCxnSpPr>
            <a:cxnSpLocks/>
          </p:cNvCxnSpPr>
          <p:nvPr/>
        </p:nvCxnSpPr>
        <p:spPr>
          <a:xfrm>
            <a:off x="6772673" y="3155058"/>
            <a:ext cx="1612779" cy="0"/>
          </a:xfrm>
          <a:prstGeom prst="line">
            <a:avLst/>
          </a:prstGeom>
          <a:ln w="38100">
            <a:solidFill>
              <a:srgbClr val="60E3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17BCC3-3138-AC36-146A-3C4CE494D036}"/>
              </a:ext>
            </a:extLst>
          </p:cNvPr>
          <p:cNvSpPr txBox="1"/>
          <p:nvPr/>
        </p:nvSpPr>
        <p:spPr>
          <a:xfrm>
            <a:off x="6675606" y="3227226"/>
            <a:ext cx="180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510" algn="ctr">
              <a:spcBef>
                <a:spcPts val="600"/>
              </a:spcBef>
            </a:pPr>
            <a:r>
              <a:rPr lang="ca-ES" sz="1800" i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Comité</a:t>
            </a:r>
            <a:r>
              <a:rPr lang="ca-ES" sz="1800" i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1800" i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Ejecutivo</a:t>
            </a:r>
            <a:endParaRPr lang="ca-ES" sz="1800" i="1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F2C35DC-7848-586C-B865-5222EABAB63A}"/>
              </a:ext>
            </a:extLst>
          </p:cNvPr>
          <p:cNvCxnSpPr>
            <a:cxnSpLocks/>
          </p:cNvCxnSpPr>
          <p:nvPr/>
        </p:nvCxnSpPr>
        <p:spPr>
          <a:xfrm>
            <a:off x="6772673" y="4020819"/>
            <a:ext cx="1612779" cy="0"/>
          </a:xfrm>
          <a:prstGeom prst="line">
            <a:avLst/>
          </a:prstGeom>
          <a:ln w="38100">
            <a:solidFill>
              <a:srgbClr val="60E3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86E43B9-DF56-A225-9A41-705AB786F62E}"/>
              </a:ext>
            </a:extLst>
          </p:cNvPr>
          <p:cNvCxnSpPr>
            <a:cxnSpLocks/>
          </p:cNvCxnSpPr>
          <p:nvPr/>
        </p:nvCxnSpPr>
        <p:spPr>
          <a:xfrm>
            <a:off x="8932214" y="3155058"/>
            <a:ext cx="1612779" cy="0"/>
          </a:xfrm>
          <a:prstGeom prst="line">
            <a:avLst/>
          </a:prstGeom>
          <a:ln w="38100">
            <a:solidFill>
              <a:srgbClr val="60E3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3EEBB8-4790-BEC2-33C5-2F1D1D740EB3}"/>
              </a:ext>
            </a:extLst>
          </p:cNvPr>
          <p:cNvSpPr txBox="1"/>
          <p:nvPr/>
        </p:nvSpPr>
        <p:spPr>
          <a:xfrm>
            <a:off x="8835147" y="3227226"/>
            <a:ext cx="180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510" algn="ctr">
              <a:spcBef>
                <a:spcPts val="600"/>
              </a:spcBef>
            </a:pPr>
            <a:r>
              <a:rPr lang="ca-ES" sz="1800" i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Comité</a:t>
            </a:r>
            <a:r>
              <a:rPr lang="ca-ES" sz="1800" i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1800" i="1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Técnico</a:t>
            </a:r>
            <a:endParaRPr lang="ca-ES" sz="1800" i="1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7AC6763-FA90-10CF-F7EF-A71520EA9A40}"/>
              </a:ext>
            </a:extLst>
          </p:cNvPr>
          <p:cNvCxnSpPr>
            <a:cxnSpLocks/>
          </p:cNvCxnSpPr>
          <p:nvPr/>
        </p:nvCxnSpPr>
        <p:spPr>
          <a:xfrm>
            <a:off x="8932214" y="4020819"/>
            <a:ext cx="1612779" cy="0"/>
          </a:xfrm>
          <a:prstGeom prst="line">
            <a:avLst/>
          </a:prstGeom>
          <a:ln w="38100">
            <a:solidFill>
              <a:srgbClr val="60E3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4D6F42E7-01ED-D88C-A2AA-98245F362C63}"/>
              </a:ext>
            </a:extLst>
          </p:cNvPr>
          <p:cNvSpPr txBox="1">
            <a:spLocks/>
          </p:cNvSpPr>
          <p:nvPr/>
        </p:nvSpPr>
        <p:spPr>
          <a:xfrm>
            <a:off x="535489" y="2308518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Sistema d’indicadors</a:t>
            </a:r>
          </a:p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Sistema de </a:t>
            </a:r>
            <a:r>
              <a:rPr lang="ca-ES" sz="12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governança</a:t>
            </a:r>
            <a:endParaRPr lang="ca-ES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3510">
              <a:spcBef>
                <a:spcPts val="600"/>
              </a:spcBef>
            </a:pPr>
            <a:r>
              <a:rPr lang="ca-ES" sz="12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Observatori de ciutat</a:t>
            </a:r>
          </a:p>
          <a:p>
            <a:pPr marL="143510">
              <a:spcBef>
                <a:spcPts val="600"/>
              </a:spcBef>
            </a:pPr>
            <a:endParaRPr lang="ca-ES" sz="12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D62B9DA-05CA-7827-7393-7669F1FF7470}"/>
              </a:ext>
            </a:extLst>
          </p:cNvPr>
          <p:cNvSpPr txBox="1">
            <a:spLocks/>
          </p:cNvSpPr>
          <p:nvPr/>
        </p:nvSpPr>
        <p:spPr>
          <a:xfrm>
            <a:off x="418391" y="1379024"/>
            <a:ext cx="5824754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6. Com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seguim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seguiment i avaluació</a:t>
            </a:r>
            <a:endParaRPr lang="ca-ES" sz="2000" i="1" dirty="0">
              <a:solidFill>
                <a:srgbClr val="60E3A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89255E-87B5-AA69-D1EF-D66B5A8FAE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0E3A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20420" y="2511619"/>
            <a:ext cx="6201802" cy="3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tge 2">
            <a:extLst>
              <a:ext uri="{FF2B5EF4-FFF2-40B4-BE49-F238E27FC236}">
                <a16:creationId xmlns:a16="http://schemas.microsoft.com/office/drawing/2014/main" id="{59FBA60B-D508-2DFB-1DA0-29FF8F94D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994" y="343265"/>
            <a:ext cx="4530496" cy="6281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8B16737D-84F1-3CBB-3176-857107CA5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89" y="348782"/>
            <a:ext cx="7050735" cy="5795750"/>
          </a:xfrm>
          <a:prstGeom prst="rect">
            <a:avLst/>
          </a:prstGeom>
        </p:spPr>
      </p:pic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45440" y="1424500"/>
            <a:ext cx="3528393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2. Qui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ha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participat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0F5DA4D2-BE63-5F25-3284-DA1AB651C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542" y="5919253"/>
            <a:ext cx="2102069" cy="690347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53E5A224-32CF-7809-ADCB-6FB7276A35F5}"/>
              </a:ext>
            </a:extLst>
          </p:cNvPr>
          <p:cNvSpPr txBox="1">
            <a:spLocks/>
          </p:cNvSpPr>
          <p:nvPr/>
        </p:nvSpPr>
        <p:spPr>
          <a:xfrm>
            <a:off x="535488" y="2058785"/>
            <a:ext cx="5236661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3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 Pla d’Acció resultat de la </a:t>
            </a:r>
            <a:r>
              <a:rPr lang="ca-ES" sz="12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</a:t>
            </a: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-creació </a:t>
            </a:r>
            <a:r>
              <a:rPr lang="ca-ES" sz="12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tecnico</a:t>
            </a: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-política</a:t>
            </a:r>
          </a:p>
          <a:p>
            <a:pPr marL="143510">
              <a:spcBef>
                <a:spcPts val="3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 Pla d’Acció basat en la diagnosi</a:t>
            </a:r>
          </a:p>
          <a:p>
            <a:pPr marL="143510">
              <a:spcBef>
                <a:spcPts val="3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 Pla d’Acció amb implicació ciutadana</a:t>
            </a:r>
          </a:p>
        </p:txBody>
      </p:sp>
    </p:spTree>
    <p:extLst>
      <p:ext uri="{BB962C8B-B14F-4D97-AF65-F5344CB8AC3E}">
        <p14:creationId xmlns:p14="http://schemas.microsoft.com/office/powerpoint/2010/main" val="240558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1ED40C56-C1A3-7B4F-71CD-78328A7A9EBD}"/>
              </a:ext>
            </a:extLst>
          </p:cNvPr>
          <p:cNvSpPr txBox="1">
            <a:spLocks/>
          </p:cNvSpPr>
          <p:nvPr/>
        </p:nvSpPr>
        <p:spPr>
          <a:xfrm>
            <a:off x="535488" y="2058785"/>
            <a:ext cx="5236661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3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 Pla d’Acció resultat de la </a:t>
            </a:r>
            <a:r>
              <a:rPr lang="ca-ES" sz="12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</a:t>
            </a: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-creació </a:t>
            </a:r>
            <a:r>
              <a:rPr lang="ca-ES" sz="12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tecnico</a:t>
            </a: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-política</a:t>
            </a:r>
          </a:p>
          <a:p>
            <a:pPr marL="143510">
              <a:spcBef>
                <a:spcPts val="3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 Pla d’Acció basat en la diagnosi</a:t>
            </a:r>
          </a:p>
          <a:p>
            <a:pPr marL="143510">
              <a:spcBef>
                <a:spcPts val="3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 Pla d’Acció amb implicació ciutadana</a:t>
            </a:r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45440" y="1424500"/>
            <a:ext cx="3528393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2. Qui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ha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participat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AF623557-260D-8218-BE2E-EA99D215D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334" y="550875"/>
            <a:ext cx="6413067" cy="5821918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3377E091-4FED-2131-7ABC-FB81AC138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"/>
          <a:stretch/>
        </p:blipFill>
        <p:spPr>
          <a:xfrm>
            <a:off x="747474" y="3266086"/>
            <a:ext cx="1354595" cy="261185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324AB99A-D2F2-1A97-F9D2-FF59109AA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644" y="3255011"/>
            <a:ext cx="2660192" cy="26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0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3;p19">
            <a:extLst>
              <a:ext uri="{FF2B5EF4-FFF2-40B4-BE49-F238E27FC236}">
                <a16:creationId xmlns:a16="http://schemas.microsoft.com/office/drawing/2014/main" id="{FC9F7813-AF5F-0F3D-6370-3C957CA201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5147"/>
            <a:ext cx="6846647" cy="285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ítol 1">
            <a:extLst>
              <a:ext uri="{FF2B5EF4-FFF2-40B4-BE49-F238E27FC236}">
                <a16:creationId xmlns:a16="http://schemas.microsoft.com/office/drawing/2014/main" id="{1CE92142-B12D-72D1-2426-29EEA615C989}"/>
              </a:ext>
            </a:extLst>
          </p:cNvPr>
          <p:cNvSpPr txBox="1">
            <a:spLocks/>
          </p:cNvSpPr>
          <p:nvPr/>
        </p:nvSpPr>
        <p:spPr>
          <a:xfrm>
            <a:off x="413847" y="1371690"/>
            <a:ext cx="4090547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/>
            <a:r>
              <a:rPr lang="ca-ES" sz="2000" b="1" i="1" dirty="0">
                <a:solidFill>
                  <a:srgbClr val="60E3A9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3. On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estem</a:t>
            </a:r>
            <a:r>
              <a:rPr lang="ca-ES" sz="2000" b="1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a-ES" sz="2000" i="1" dirty="0">
                <a:solidFill>
                  <a:srgbClr val="60E3A9"/>
                </a:solidFill>
                <a:latin typeface="Inter" panose="02000503000000020004" pitchFamily="2" charset="0"/>
                <a:ea typeface="Inter" panose="02000503000000020004" pitchFamily="2" charset="0"/>
              </a:rPr>
              <a:t>&gt;&gt; </a:t>
            </a:r>
            <a:r>
              <a:rPr lang="ca-ES" sz="20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diagnosi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90F27813-46C0-11A5-799F-E5602A9EC023}"/>
              </a:ext>
            </a:extLst>
          </p:cNvPr>
          <p:cNvSpPr txBox="1">
            <a:spLocks/>
          </p:cNvSpPr>
          <p:nvPr/>
        </p:nvSpPr>
        <p:spPr>
          <a:xfrm>
            <a:off x="413847" y="1742875"/>
            <a:ext cx="3659350" cy="720080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marL="14400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ca-ES" sz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Resum de la diagnosi (DAFO)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9511D1FA-290A-AE38-42A2-FDF9D1552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22" y="698054"/>
            <a:ext cx="4588931" cy="48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tge 9">
            <a:extLst>
              <a:ext uri="{FF2B5EF4-FFF2-40B4-BE49-F238E27FC236}">
                <a16:creationId xmlns:a16="http://schemas.microsoft.com/office/drawing/2014/main" id="{47D03F4B-E6A3-5037-D903-86FB21492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0" y="779137"/>
            <a:ext cx="8997950" cy="49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tge 4">
            <a:extLst>
              <a:ext uri="{FF2B5EF4-FFF2-40B4-BE49-F238E27FC236}">
                <a16:creationId xmlns:a16="http://schemas.microsoft.com/office/drawing/2014/main" id="{E104C7DA-7851-10A3-29FB-8F3B5B607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771525"/>
            <a:ext cx="9067663" cy="48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67" y="6609600"/>
            <a:ext cx="12192000" cy="248400"/>
          </a:xfrm>
          <a:prstGeom prst="rect">
            <a:avLst/>
          </a:prstGeom>
          <a:solidFill>
            <a:srgbClr val="9BD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7946"/>
            <a:ext cx="2102069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35489" y="409805"/>
            <a:ext cx="840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spAutoFit/>
          </a:bodyPr>
          <a:lstStyle/>
          <a:p>
            <a:pPr algn="just"/>
            <a:r>
              <a:rPr lang="es" sz="2400" b="1" dirty="0">
                <a:solidFill>
                  <a:srgbClr val="60E3A9"/>
                </a:solidFill>
                <a:latin typeface="Inter"/>
                <a:ea typeface="Inter"/>
                <a:cs typeface="Inter"/>
                <a:sym typeface="Inter"/>
              </a:rPr>
              <a:t>PLA D’ACCIÓ</a:t>
            </a:r>
            <a:r>
              <a:rPr lang="es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AUSCG</a:t>
            </a:r>
            <a:endParaRPr sz="1733" dirty="0"/>
          </a:p>
        </p:txBody>
      </p:sp>
      <p:cxnSp>
        <p:nvCxnSpPr>
          <p:cNvPr id="167" name="Google Shape;167;p22"/>
          <p:cNvCxnSpPr/>
          <p:nvPr/>
        </p:nvCxnSpPr>
        <p:spPr>
          <a:xfrm>
            <a:off x="535489" y="314068"/>
            <a:ext cx="1110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tge 3">
            <a:extLst>
              <a:ext uri="{FF2B5EF4-FFF2-40B4-BE49-F238E27FC236}">
                <a16:creationId xmlns:a16="http://schemas.microsoft.com/office/drawing/2014/main" id="{90DBD1F5-B161-B3BF-CA5D-01A5137D9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925" y="828675"/>
            <a:ext cx="9074425" cy="47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9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1512</Words>
  <Application>Microsoft Office PowerPoint</Application>
  <PresentationFormat>Pantalla panoràmica</PresentationFormat>
  <Paragraphs>262</Paragraphs>
  <Slides>28</Slides>
  <Notes>28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Inter</vt:lpstr>
      <vt:lpstr>Inter Light</vt:lpstr>
      <vt:lpstr>Inter Medium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Mònica Beguer Jornet</dc:creator>
  <cp:lastModifiedBy>Mònica Beguer Jornet</cp:lastModifiedBy>
  <cp:revision>44</cp:revision>
  <dcterms:created xsi:type="dcterms:W3CDTF">2022-08-31T10:32:49Z</dcterms:created>
  <dcterms:modified xsi:type="dcterms:W3CDTF">2022-09-07T16:50:43Z</dcterms:modified>
</cp:coreProperties>
</file>